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16"/>
  </p:notesMasterIdLst>
  <p:handoutMasterIdLst>
    <p:handoutMasterId r:id="rId17"/>
  </p:handoutMasterIdLst>
  <p:sldIdLst>
    <p:sldId id="256" r:id="rId5"/>
    <p:sldId id="534" r:id="rId6"/>
    <p:sldId id="535" r:id="rId7"/>
    <p:sldId id="545" r:id="rId8"/>
    <p:sldId id="546" r:id="rId9"/>
    <p:sldId id="547" r:id="rId10"/>
    <p:sldId id="548" r:id="rId11"/>
    <p:sldId id="549" r:id="rId12"/>
    <p:sldId id="550" r:id="rId13"/>
    <p:sldId id="551" r:id="rId14"/>
    <p:sldId id="544" r:id="rId15"/>
  </p:sldIdLst>
  <p:sldSz cx="9144000" cy="5143500" type="screen16x9"/>
  <p:notesSz cx="9926638" cy="6797675"/>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RUD'HOMME Isabelle" initials="PI" lastIdx="0" clrIdx="0"/>
  <p:cmAuthor id="2" name="Elisa ACHILLI" initials="EA" lastIdx="1" clrIdx="1">
    <p:extLst>
      <p:ext uri="{19B8F6BF-5375-455C-9EA6-DF929625EA0E}">
        <p15:presenceInfo xmlns:p15="http://schemas.microsoft.com/office/powerpoint/2012/main" userId="S-1-5-21-2974896773-1153003553-566738844-30072"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66FF"/>
    <a:srgbClr val="CC9900"/>
    <a:srgbClr val="6C9397"/>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68" autoAdjust="0"/>
    <p:restoredTop sz="94629" autoAdjust="0"/>
  </p:normalViewPr>
  <p:slideViewPr>
    <p:cSldViewPr snapToGrid="0" snapToObjects="1">
      <p:cViewPr>
        <p:scale>
          <a:sx n="192" d="100"/>
          <a:sy n="192" d="100"/>
        </p:scale>
        <p:origin x="728" y="388"/>
      </p:cViewPr>
      <p:guideLst>
        <p:guide orient="horz" pos="162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0"/>
    </p:cViewPr>
  </p:sorterViewPr>
  <p:notesViewPr>
    <p:cSldViewPr snapToGrid="0" snapToObjects="1">
      <p:cViewPr varScale="1">
        <p:scale>
          <a:sx n="117" d="100"/>
          <a:sy n="117" d="100"/>
        </p:scale>
        <p:origin x="1206" y="9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commentAuthors" Target="commentAuthors.xml"/><Relationship Id="rId3" Type="http://schemas.openxmlformats.org/officeDocument/2006/relationships/customXml" Target="../customXml/item3.xml"/><Relationship Id="rId21"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5" Type="http://schemas.openxmlformats.org/officeDocument/2006/relationships/slide" Target="slides/slide1.xml"/><Relationship Id="rId15" Type="http://schemas.openxmlformats.org/officeDocument/2006/relationships/slide" Target="slides/slide11.xml"/><Relationship Id="rId10" Type="http://schemas.openxmlformats.org/officeDocument/2006/relationships/slide" Target="slides/slide6.xml"/><Relationship Id="rId19"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1"/>
            <a:ext cx="4301543" cy="341064"/>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5622798" y="1"/>
            <a:ext cx="4301543" cy="341064"/>
          </a:xfrm>
          <a:prstGeom prst="rect">
            <a:avLst/>
          </a:prstGeom>
        </p:spPr>
        <p:txBody>
          <a:bodyPr vert="horz" lIns="91440" tIns="45720" rIns="91440" bIns="45720" rtlCol="0"/>
          <a:lstStyle>
            <a:lvl1pPr algn="r">
              <a:defRPr sz="1200"/>
            </a:lvl1pPr>
          </a:lstStyle>
          <a:p>
            <a:fld id="{5A03B5CC-3F81-4341-8D6E-0242975A0000}" type="datetimeFigureOut">
              <a:rPr lang="fr-FR" smtClean="0"/>
              <a:t>17/11/2025</a:t>
            </a:fld>
            <a:endParaRPr lang="fr-FR" dirty="0"/>
          </a:p>
        </p:txBody>
      </p:sp>
      <p:sp>
        <p:nvSpPr>
          <p:cNvPr id="4" name="Espace réservé du pied de page 3"/>
          <p:cNvSpPr>
            <a:spLocks noGrp="1"/>
          </p:cNvSpPr>
          <p:nvPr>
            <p:ph type="ftr" sz="quarter" idx="2"/>
          </p:nvPr>
        </p:nvSpPr>
        <p:spPr>
          <a:xfrm>
            <a:off x="0" y="6456612"/>
            <a:ext cx="4301543" cy="341063"/>
          </a:xfrm>
          <a:prstGeom prst="rect">
            <a:avLst/>
          </a:prstGeom>
        </p:spPr>
        <p:txBody>
          <a:bodyPr vert="horz" lIns="91440" tIns="45720" rIns="91440" bIns="45720" rtlCol="0" anchor="b"/>
          <a:lstStyle>
            <a:lvl1pPr algn="l">
              <a:defRPr sz="1200"/>
            </a:lvl1pPr>
          </a:lstStyle>
          <a:p>
            <a:r>
              <a:rPr lang="fr-FR" dirty="0"/>
              <a:t>Isabelle PRUD’HOMME </a:t>
            </a:r>
          </a:p>
        </p:txBody>
      </p:sp>
      <p:sp>
        <p:nvSpPr>
          <p:cNvPr id="5" name="Espace réservé du numéro de diapositive 4"/>
          <p:cNvSpPr>
            <a:spLocks noGrp="1"/>
          </p:cNvSpPr>
          <p:nvPr>
            <p:ph type="sldNum" sz="quarter" idx="3"/>
          </p:nvPr>
        </p:nvSpPr>
        <p:spPr>
          <a:xfrm>
            <a:off x="5622798" y="6456612"/>
            <a:ext cx="4301543" cy="341063"/>
          </a:xfrm>
          <a:prstGeom prst="rect">
            <a:avLst/>
          </a:prstGeom>
        </p:spPr>
        <p:txBody>
          <a:bodyPr vert="horz" lIns="91440" tIns="45720" rIns="91440" bIns="45720" rtlCol="0" anchor="b"/>
          <a:lstStyle>
            <a:lvl1pPr algn="r">
              <a:defRPr sz="1200"/>
            </a:lvl1pPr>
          </a:lstStyle>
          <a:p>
            <a:fld id="{E8987E43-2441-452D-A074-2982A0F5EAF2}" type="slidenum">
              <a:rPr lang="fr-FR" smtClean="0"/>
              <a:t>‹N°›</a:t>
            </a:fld>
            <a:endParaRPr lang="fr-FR" dirty="0"/>
          </a:p>
        </p:txBody>
      </p:sp>
    </p:spTree>
    <p:extLst>
      <p:ext uri="{BB962C8B-B14F-4D97-AF65-F5344CB8AC3E}">
        <p14:creationId xmlns:p14="http://schemas.microsoft.com/office/powerpoint/2010/main" val="27452688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4301543" cy="341458"/>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5623372" y="0"/>
            <a:ext cx="4301543" cy="341458"/>
          </a:xfrm>
          <a:prstGeom prst="rect">
            <a:avLst/>
          </a:prstGeom>
        </p:spPr>
        <p:txBody>
          <a:bodyPr vert="horz" lIns="91440" tIns="45720" rIns="91440" bIns="45720" rtlCol="0"/>
          <a:lstStyle>
            <a:lvl1pPr algn="r">
              <a:defRPr sz="1200"/>
            </a:lvl1pPr>
          </a:lstStyle>
          <a:p>
            <a:fld id="{B9ABC36D-01C0-4F6A-B6CE-C68B6FA1BF67}" type="datetimeFigureOut">
              <a:rPr lang="fr-FR" smtClean="0"/>
              <a:t>17/11/2025</a:t>
            </a:fld>
            <a:endParaRPr lang="fr-FR" dirty="0"/>
          </a:p>
        </p:txBody>
      </p:sp>
      <p:sp>
        <p:nvSpPr>
          <p:cNvPr id="4" name="Espace réservé de l'image des diapositives 3"/>
          <p:cNvSpPr>
            <a:spLocks noGrp="1" noRot="1" noChangeAspect="1"/>
          </p:cNvSpPr>
          <p:nvPr>
            <p:ph type="sldImg" idx="2"/>
          </p:nvPr>
        </p:nvSpPr>
        <p:spPr>
          <a:xfrm>
            <a:off x="2924175" y="849313"/>
            <a:ext cx="4078288" cy="2293937"/>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notes 4"/>
          <p:cNvSpPr>
            <a:spLocks noGrp="1"/>
          </p:cNvSpPr>
          <p:nvPr>
            <p:ph type="body" sz="quarter" idx="3"/>
          </p:nvPr>
        </p:nvSpPr>
        <p:spPr>
          <a:xfrm>
            <a:off x="992664" y="3271382"/>
            <a:ext cx="7941310" cy="2676584"/>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6456219"/>
            <a:ext cx="4301543" cy="341457"/>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5623372" y="6456219"/>
            <a:ext cx="4301543" cy="341457"/>
          </a:xfrm>
          <a:prstGeom prst="rect">
            <a:avLst/>
          </a:prstGeom>
        </p:spPr>
        <p:txBody>
          <a:bodyPr vert="horz" lIns="91440" tIns="45720" rIns="91440" bIns="45720" rtlCol="0" anchor="b"/>
          <a:lstStyle>
            <a:lvl1pPr algn="r">
              <a:defRPr sz="1200"/>
            </a:lvl1pPr>
          </a:lstStyle>
          <a:p>
            <a:fld id="{863D43FA-61D0-4040-889B-4A1EC01037D1}" type="slidenum">
              <a:rPr lang="fr-FR" smtClean="0"/>
              <a:t>‹N°›</a:t>
            </a:fld>
            <a:endParaRPr lang="fr-FR" dirty="0"/>
          </a:p>
        </p:txBody>
      </p:sp>
    </p:spTree>
    <p:extLst>
      <p:ext uri="{BB962C8B-B14F-4D97-AF65-F5344CB8AC3E}">
        <p14:creationId xmlns:p14="http://schemas.microsoft.com/office/powerpoint/2010/main" val="1844740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sp>
        <p:nvSpPr>
          <p:cNvPr id="2" name="Titre 1"/>
          <p:cNvSpPr>
            <a:spLocks noGrp="1"/>
          </p:cNvSpPr>
          <p:nvPr>
            <p:ph type="ctrTitle" hasCustomPrompt="1"/>
          </p:nvPr>
        </p:nvSpPr>
        <p:spPr>
          <a:xfrm>
            <a:off x="1477297" y="1713653"/>
            <a:ext cx="7209503" cy="1866029"/>
          </a:xfrm>
        </p:spPr>
        <p:txBody>
          <a:bodyPr anchor="b">
            <a:noAutofit/>
          </a:bodyPr>
          <a:lstStyle>
            <a:lvl1pPr algn="l">
              <a:defRPr sz="6000" b="1" baseline="0">
                <a:latin typeface="Arial"/>
                <a:cs typeface="Arial"/>
              </a:defRPr>
            </a:lvl1pPr>
          </a:lstStyle>
          <a:p>
            <a:r>
              <a:rPr lang="fr-FR" dirty="0"/>
              <a:t>Les stagiaires au CNRS</a:t>
            </a:r>
          </a:p>
        </p:txBody>
      </p:sp>
      <p:cxnSp>
        <p:nvCxnSpPr>
          <p:cNvPr id="7" name="Connecteur droit 6"/>
          <p:cNvCxnSpPr/>
          <p:nvPr userDrawn="1"/>
        </p:nvCxnSpPr>
        <p:spPr>
          <a:xfrm>
            <a:off x="1487595" y="3913567"/>
            <a:ext cx="1348824" cy="0"/>
          </a:xfrm>
          <a:prstGeom prst="line">
            <a:avLst/>
          </a:prstGeom>
          <a:ln w="57150" cmpd="sng">
            <a:solidFill>
              <a:srgbClr val="B79C70"/>
            </a:solidFill>
          </a:ln>
          <a:effectLst/>
        </p:spPr>
        <p:style>
          <a:lnRef idx="2">
            <a:schemeClr val="accent1"/>
          </a:lnRef>
          <a:fillRef idx="0">
            <a:schemeClr val="accent1"/>
          </a:fillRef>
          <a:effectRef idx="1">
            <a:schemeClr val="accent1"/>
          </a:effectRef>
          <a:fontRef idx="minor">
            <a:schemeClr val="tx1"/>
          </a:fontRef>
        </p:style>
      </p:cxnSp>
      <p:sp>
        <p:nvSpPr>
          <p:cNvPr id="4" name="Espace réservé du pied de page 3"/>
          <p:cNvSpPr>
            <a:spLocks noGrp="1"/>
          </p:cNvSpPr>
          <p:nvPr>
            <p:ph type="ftr" sz="quarter" idx="11"/>
          </p:nvPr>
        </p:nvSpPr>
        <p:spPr>
          <a:xfrm>
            <a:off x="172777" y="4777027"/>
            <a:ext cx="5015596" cy="273844"/>
          </a:xfrm>
        </p:spPr>
        <p:txBody>
          <a:bodyPr/>
          <a:lstStyle>
            <a:lvl1pPr>
              <a:defRPr sz="900"/>
            </a:lvl1pPr>
          </a:lstStyle>
          <a:p>
            <a:r>
              <a:rPr lang="fr-FR" dirty="0"/>
              <a:t>Récapitulatif  « accueils des stagiaires au CNRS » DR08 – Elisabeth MERLIN</a:t>
            </a:r>
          </a:p>
          <a:p>
            <a:endParaRPr lang="fr-FR" dirty="0"/>
          </a:p>
        </p:txBody>
      </p:sp>
      <p:sp>
        <p:nvSpPr>
          <p:cNvPr id="5" name="Espace réservé du numéro de diapositive 4"/>
          <p:cNvSpPr>
            <a:spLocks noGrp="1"/>
          </p:cNvSpPr>
          <p:nvPr>
            <p:ph type="sldNum" sz="quarter" idx="12"/>
          </p:nvPr>
        </p:nvSpPr>
        <p:spPr/>
        <p:txBody>
          <a:bodyPr/>
          <a:lstStyle/>
          <a:p>
            <a:fld id="{DC859403-A5E0-47A6-96E9-1F545061490F}" type="slidenum">
              <a:rPr lang="fr-FR" smtClean="0"/>
              <a:pPr/>
              <a:t>‹N°›</a:t>
            </a:fld>
            <a:endParaRPr lang="fr-FR" dirty="0"/>
          </a:p>
        </p:txBody>
      </p:sp>
    </p:spTree>
    <p:extLst>
      <p:ext uri="{BB962C8B-B14F-4D97-AF65-F5344CB8AC3E}">
        <p14:creationId xmlns:p14="http://schemas.microsoft.com/office/powerpoint/2010/main" val="1005427609"/>
      </p:ext>
    </p:extLst>
  </p:cSld>
  <p:clrMapOvr>
    <a:masterClrMapping/>
  </p:clrMapOvr>
  <p:transition spd="slow">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2" name="Titre 1"/>
          <p:cNvSpPr>
            <a:spLocks noGrp="1"/>
          </p:cNvSpPr>
          <p:nvPr>
            <p:ph type="title"/>
          </p:nvPr>
        </p:nvSpPr>
        <p:spPr>
          <a:xfrm>
            <a:off x="315514" y="118332"/>
            <a:ext cx="7296269" cy="575883"/>
          </a:xfrm>
        </p:spPr>
        <p:txBody>
          <a:bodyPr>
            <a:noAutofit/>
          </a:bodyPr>
          <a:lstStyle>
            <a:lvl1pPr algn="l">
              <a:defRPr sz="3200" b="1">
                <a:latin typeface="Arial"/>
                <a:cs typeface="Arial"/>
              </a:defRPr>
            </a:lvl1pPr>
          </a:lstStyle>
          <a:p>
            <a:r>
              <a:rPr lang="fr-FR" dirty="0"/>
              <a:t>Cliquez et modifiez le titre</a:t>
            </a:r>
          </a:p>
        </p:txBody>
      </p:sp>
      <p:cxnSp>
        <p:nvCxnSpPr>
          <p:cNvPr id="8" name="Connecteur droit 7"/>
          <p:cNvCxnSpPr/>
          <p:nvPr userDrawn="1"/>
        </p:nvCxnSpPr>
        <p:spPr>
          <a:xfrm>
            <a:off x="418056" y="741549"/>
            <a:ext cx="1001758" cy="0"/>
          </a:xfrm>
          <a:prstGeom prst="line">
            <a:avLst/>
          </a:prstGeom>
          <a:ln w="38100" cmpd="sng">
            <a:solidFill>
              <a:srgbClr val="B79C70"/>
            </a:solidFill>
          </a:ln>
          <a:effectLst/>
        </p:spPr>
        <p:style>
          <a:lnRef idx="2">
            <a:schemeClr val="accent1"/>
          </a:lnRef>
          <a:fillRef idx="0">
            <a:schemeClr val="accent1"/>
          </a:fillRef>
          <a:effectRef idx="1">
            <a:schemeClr val="accent1"/>
          </a:effectRef>
          <a:fontRef idx="minor">
            <a:schemeClr val="tx1"/>
          </a:fontRef>
        </p:style>
      </p:cxnSp>
      <p:sp>
        <p:nvSpPr>
          <p:cNvPr id="9" name="Espace réservé du pied de page 8"/>
          <p:cNvSpPr>
            <a:spLocks noGrp="1"/>
          </p:cNvSpPr>
          <p:nvPr>
            <p:ph type="ftr" sz="quarter" idx="11"/>
          </p:nvPr>
        </p:nvSpPr>
        <p:spPr>
          <a:xfrm>
            <a:off x="315514" y="4772872"/>
            <a:ext cx="5029200" cy="273844"/>
          </a:xfrm>
        </p:spPr>
        <p:txBody>
          <a:bodyPr/>
          <a:lstStyle>
            <a:lvl1pPr>
              <a:defRPr sz="1000"/>
            </a:lvl1pPr>
          </a:lstStyle>
          <a:p>
            <a:r>
              <a:rPr lang="fr-FR" dirty="0"/>
              <a:t>Récapitulatif  « accueils des stagiaires au CNRS » DR08 – Elisabeth MERLIN</a:t>
            </a:r>
          </a:p>
          <a:p>
            <a:endParaRPr lang="fr-FR" dirty="0"/>
          </a:p>
        </p:txBody>
      </p:sp>
      <p:sp>
        <p:nvSpPr>
          <p:cNvPr id="10" name="Espace réservé du numéro de diapositive 9"/>
          <p:cNvSpPr>
            <a:spLocks noGrp="1"/>
          </p:cNvSpPr>
          <p:nvPr>
            <p:ph type="sldNum" sz="quarter" idx="12"/>
          </p:nvPr>
        </p:nvSpPr>
        <p:spPr>
          <a:xfrm>
            <a:off x="5403272" y="4758999"/>
            <a:ext cx="484909" cy="273844"/>
          </a:xfrm>
        </p:spPr>
        <p:txBody>
          <a:bodyPr/>
          <a:lstStyle/>
          <a:p>
            <a:fld id="{72FF23E9-D3D1-4C24-AD6F-39D89FCF5FEC}" type="slidenum">
              <a:rPr lang="fr-FR" smtClean="0"/>
              <a:pPr/>
              <a:t>‹N°›</a:t>
            </a:fld>
            <a:endParaRPr lang="fr-FR" dirty="0"/>
          </a:p>
        </p:txBody>
      </p:sp>
    </p:spTree>
    <p:extLst>
      <p:ext uri="{BB962C8B-B14F-4D97-AF65-F5344CB8AC3E}">
        <p14:creationId xmlns:p14="http://schemas.microsoft.com/office/powerpoint/2010/main" val="16214192"/>
      </p:ext>
    </p:extLst>
  </p:cSld>
  <p:clrMapOvr>
    <a:masterClrMapping/>
  </p:clrMapOvr>
  <p:transition spd="slow">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numéro de diapositive 2"/>
          <p:cNvSpPr>
            <a:spLocks noGrp="1"/>
          </p:cNvSpPr>
          <p:nvPr>
            <p:ph type="sldNum" sz="quarter" idx="10"/>
          </p:nvPr>
        </p:nvSpPr>
        <p:spPr/>
        <p:txBody>
          <a:bodyPr/>
          <a:lstStyle/>
          <a:p>
            <a:endParaRPr lang="fr-FR" dirty="0"/>
          </a:p>
        </p:txBody>
      </p:sp>
      <p:sp>
        <p:nvSpPr>
          <p:cNvPr id="4" name="Espace réservé du pied de page 3"/>
          <p:cNvSpPr>
            <a:spLocks noGrp="1"/>
          </p:cNvSpPr>
          <p:nvPr>
            <p:ph type="ftr" sz="quarter" idx="11"/>
          </p:nvPr>
        </p:nvSpPr>
        <p:spPr/>
        <p:txBody>
          <a:bodyPr/>
          <a:lstStyle/>
          <a:p>
            <a:r>
              <a:rPr lang="fr-FR" dirty="0"/>
              <a:t>Récapitulatif  « accueils des stagiaires au CNRS » DR08 – Elisabeth MERLIN</a:t>
            </a:r>
          </a:p>
          <a:p>
            <a:endParaRPr lang="fr-FR" dirty="0"/>
          </a:p>
        </p:txBody>
      </p:sp>
    </p:spTree>
    <p:extLst>
      <p:ext uri="{BB962C8B-B14F-4D97-AF65-F5344CB8AC3E}">
        <p14:creationId xmlns:p14="http://schemas.microsoft.com/office/powerpoint/2010/main" val="3138183797"/>
      </p:ext>
    </p:extLst>
  </p:cSld>
  <p:clrMapOvr>
    <a:masterClrMapping/>
  </p:clrMapOvr>
  <p:transition spd="slow">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numéro de diapositive 2"/>
          <p:cNvSpPr>
            <a:spLocks noGrp="1"/>
          </p:cNvSpPr>
          <p:nvPr>
            <p:ph type="sldNum" sz="quarter" idx="10"/>
          </p:nvPr>
        </p:nvSpPr>
        <p:spPr/>
        <p:txBody>
          <a:bodyPr/>
          <a:lstStyle/>
          <a:p>
            <a:endParaRPr lang="fr-FR" dirty="0"/>
          </a:p>
        </p:txBody>
      </p:sp>
      <p:sp>
        <p:nvSpPr>
          <p:cNvPr id="4" name="Espace réservé du pied de page 3"/>
          <p:cNvSpPr>
            <a:spLocks noGrp="1"/>
          </p:cNvSpPr>
          <p:nvPr>
            <p:ph type="ftr" sz="quarter" idx="11"/>
          </p:nvPr>
        </p:nvSpPr>
        <p:spPr/>
        <p:txBody>
          <a:bodyPr/>
          <a:lstStyle/>
          <a:p>
            <a:r>
              <a:rPr lang="fr-FR" dirty="0"/>
              <a:t>Récapitulatif  « accueils des stagiaires au CNRS » DR08 – Elisabeth MERLIN</a:t>
            </a:r>
          </a:p>
          <a:p>
            <a:endParaRPr lang="fr-FR" dirty="0"/>
          </a:p>
        </p:txBody>
      </p:sp>
    </p:spTree>
    <p:extLst>
      <p:ext uri="{BB962C8B-B14F-4D97-AF65-F5344CB8AC3E}">
        <p14:creationId xmlns:p14="http://schemas.microsoft.com/office/powerpoint/2010/main" val="1912469662"/>
      </p:ext>
    </p:extLst>
  </p:cSld>
  <p:clrMapOvr>
    <a:masterClrMapping/>
  </p:clrMapOvr>
  <p:transition spd="slow">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cSld name="1_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78686A9-91E4-98B6-2D9B-6B02D0E75A06}"/>
              </a:ext>
            </a:extLst>
          </p:cNvPr>
          <p:cNvSpPr>
            <a:spLocks noGrp="1"/>
          </p:cNvSpPr>
          <p:nvPr>
            <p:ph type="ctrTitle"/>
          </p:nvPr>
        </p:nvSpPr>
        <p:spPr>
          <a:xfrm>
            <a:off x="1143000" y="841772"/>
            <a:ext cx="6858000" cy="1790700"/>
          </a:xfrm>
        </p:spPr>
        <p:txBody>
          <a:bodyPr anchor="b"/>
          <a:lstStyle>
            <a:lvl1pPr algn="ctr">
              <a:defRPr sz="4500"/>
            </a:lvl1pPr>
          </a:lstStyle>
          <a:p>
            <a:r>
              <a:rPr lang="fr-FR"/>
              <a:t>Modifiez le style du titre</a:t>
            </a:r>
          </a:p>
        </p:txBody>
      </p:sp>
      <p:sp>
        <p:nvSpPr>
          <p:cNvPr id="3" name="Sous-titre 2">
            <a:extLst>
              <a:ext uri="{FF2B5EF4-FFF2-40B4-BE49-F238E27FC236}">
                <a16:creationId xmlns:a16="http://schemas.microsoft.com/office/drawing/2014/main" id="{2F965A93-E95E-0FE1-5AFA-C537C024E9C3}"/>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1D626E03-FEBA-1698-C130-DC1D76C1C595}"/>
              </a:ext>
            </a:extLst>
          </p:cNvPr>
          <p:cNvSpPr>
            <a:spLocks noGrp="1"/>
          </p:cNvSpPr>
          <p:nvPr>
            <p:ph type="dt" sz="half" idx="10"/>
          </p:nvPr>
        </p:nvSpPr>
        <p:spPr/>
        <p:txBody>
          <a:bodyPr/>
          <a:lstStyle/>
          <a:p>
            <a:fld id="{70AE5B50-1F90-4D7A-A7FE-0E9F2AF309D6}" type="datetimeFigureOut">
              <a:rPr lang="fr-FR" smtClean="0"/>
              <a:t>17/11/2025</a:t>
            </a:fld>
            <a:endParaRPr lang="fr-FR"/>
          </a:p>
        </p:txBody>
      </p:sp>
      <p:sp>
        <p:nvSpPr>
          <p:cNvPr id="5" name="Espace réservé du pied de page 4">
            <a:extLst>
              <a:ext uri="{FF2B5EF4-FFF2-40B4-BE49-F238E27FC236}">
                <a16:creationId xmlns:a16="http://schemas.microsoft.com/office/drawing/2014/main" id="{E6292523-380E-3EF2-8B91-5D00736D0C37}"/>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AD0F4832-E730-2B03-041B-6AAE059E77E3}"/>
              </a:ext>
            </a:extLst>
          </p:cNvPr>
          <p:cNvSpPr>
            <a:spLocks noGrp="1"/>
          </p:cNvSpPr>
          <p:nvPr>
            <p:ph type="sldNum" sz="quarter" idx="12"/>
          </p:nvPr>
        </p:nvSpPr>
        <p:spPr/>
        <p:txBody>
          <a:bodyPr/>
          <a:lstStyle/>
          <a:p>
            <a:fld id="{C99D6CF6-1BFE-4842-A602-51029EE509F7}" type="slidenum">
              <a:rPr lang="fr-FR" smtClean="0"/>
              <a:t>‹N°›</a:t>
            </a:fld>
            <a:endParaRPr lang="fr-FR"/>
          </a:p>
        </p:txBody>
      </p:sp>
    </p:spTree>
    <p:extLst>
      <p:ext uri="{BB962C8B-B14F-4D97-AF65-F5344CB8AC3E}">
        <p14:creationId xmlns:p14="http://schemas.microsoft.com/office/powerpoint/2010/main" val="69153418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1000" b="-1000"/>
          </a:stretch>
        </a:blipFill>
        <a:effectLst/>
      </p:bgPr>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fr-FR" dirty="0"/>
              <a:t>Les stagiaires au CNRS</a:t>
            </a:r>
          </a:p>
        </p:txBody>
      </p:sp>
      <p:sp>
        <p:nvSpPr>
          <p:cNvPr id="3" name="Espace réservé du texte 2"/>
          <p:cNvSpPr>
            <a:spLocks noGrp="1"/>
          </p:cNvSpPr>
          <p:nvPr>
            <p:ph type="body" idx="1"/>
          </p:nvPr>
        </p:nvSpPr>
        <p:spPr>
          <a:xfrm>
            <a:off x="572346" y="1138305"/>
            <a:ext cx="8229600" cy="3394472"/>
          </a:xfrm>
          <a:prstGeom prst="rect">
            <a:avLst/>
          </a:prstGeom>
        </p:spPr>
        <p:txBody>
          <a:bodyPr vert="horz" lIns="91440" tIns="45720" rIns="91440" bIns="45720" rtlCol="0">
            <a:normAutofit/>
          </a:bodyPr>
          <a:lstStyle/>
          <a:p>
            <a:pPr lvl="0"/>
            <a:endParaRPr lang="fr-FR" dirty="0"/>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6" name="Espace réservé du numéro de diapositive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endParaRPr lang="fr-FR" dirty="0"/>
          </a:p>
        </p:txBody>
      </p:sp>
      <p:sp>
        <p:nvSpPr>
          <p:cNvPr id="5" name="Espace réservé du pied de page 4"/>
          <p:cNvSpPr>
            <a:spLocks noGrp="1"/>
          </p:cNvSpPr>
          <p:nvPr>
            <p:ph type="ftr" sz="quarter" idx="3"/>
          </p:nvPr>
        </p:nvSpPr>
        <p:spPr>
          <a:xfrm>
            <a:off x="457200" y="4767263"/>
            <a:ext cx="5029200" cy="273844"/>
          </a:xfrm>
          <a:prstGeom prst="rect">
            <a:avLst/>
          </a:prstGeom>
        </p:spPr>
        <p:txBody>
          <a:bodyPr vert="horz" lIns="91440" tIns="45720" rIns="91440" bIns="45720" rtlCol="0" anchor="ctr"/>
          <a:lstStyle>
            <a:lvl1pPr algn="l">
              <a:defRPr sz="900" b="1">
                <a:solidFill>
                  <a:schemeClr val="tx1">
                    <a:tint val="75000"/>
                  </a:schemeClr>
                </a:solidFill>
              </a:defRPr>
            </a:lvl1pPr>
          </a:lstStyle>
          <a:p>
            <a:r>
              <a:rPr lang="fr-FR" dirty="0"/>
              <a:t>Récapitulatif  « accueils des stagiaires au CNRS » DR08 – Elisabeth MERLIN</a:t>
            </a:r>
          </a:p>
          <a:p>
            <a:endParaRPr lang="fr-FR" dirty="0"/>
          </a:p>
        </p:txBody>
      </p:sp>
    </p:spTree>
    <p:extLst>
      <p:ext uri="{BB962C8B-B14F-4D97-AF65-F5344CB8AC3E}">
        <p14:creationId xmlns:p14="http://schemas.microsoft.com/office/powerpoint/2010/main" val="303337550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transition spd="slow">
    <p:wipe dir="r"/>
  </p:transition>
  <p:hf hd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baseline="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8" Type="http://schemas.openxmlformats.org/officeDocument/2006/relationships/hyperlink" Target="https://www.ouvrirlascience.fr/science-ouverte-entrez-dans-le-debat/" TargetMode="External"/><Relationship Id="rId3" Type="http://schemas.openxmlformats.org/officeDocument/2006/relationships/image" Target="../media/image26.png"/><Relationship Id="rId7" Type="http://schemas.openxmlformats.org/officeDocument/2006/relationships/image" Target="../media/image28.png"/><Relationship Id="rId2" Type="http://schemas.openxmlformats.org/officeDocument/2006/relationships/hyperlink" Target="https://www.ouvrirlascience.fr/passeport-pour-la-science-ouverte-guide-pratique-a-lusage-des-doctorants/" TargetMode="External"/><Relationship Id="rId1" Type="http://schemas.openxmlformats.org/officeDocument/2006/relationships/slideLayout" Target="../slideLayouts/slideLayout2.xml"/><Relationship Id="rId6" Type="http://schemas.openxmlformats.org/officeDocument/2006/relationships/hyperlink" Target="https://www.ouvrirlascience.fr/science-ouverte-codes-et-logiciels/" TargetMode="External"/><Relationship Id="rId5" Type="http://schemas.openxmlformats.org/officeDocument/2006/relationships/image" Target="../media/image27.png"/><Relationship Id="rId10" Type="http://schemas.openxmlformats.org/officeDocument/2006/relationships/image" Target="../media/image8.png"/><Relationship Id="rId4" Type="http://schemas.openxmlformats.org/officeDocument/2006/relationships/hyperlink" Target="https://www.ouvrirlascience.fr/science-ouverte-donnees-de-la-recherche/" TargetMode="External"/><Relationship Id="rId9" Type="http://schemas.openxmlformats.org/officeDocument/2006/relationships/image" Target="../media/image29.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hyperlink" Target="https://www.canal-u.tv/chaines/callisto/embed/133580?t=0" TargetMode="External"/><Relationship Id="rId7" Type="http://schemas.openxmlformats.org/officeDocument/2006/relationships/hyperlink" Target="https://science-ouverte.inrae.fr/fr" TargetMode="External"/><Relationship Id="rId2" Type="http://schemas.openxmlformats.org/officeDocument/2006/relationships/hyperlink" Target="https://doranum.fr/2025/06/24/cours-formadoct-lidentite-numerique-du-chercheur/" TargetMode="External"/><Relationship Id="rId1" Type="http://schemas.openxmlformats.org/officeDocument/2006/relationships/slideLayout" Target="../slideLayouts/slideLayout2.xml"/><Relationship Id="rId6" Type="http://schemas.openxmlformats.org/officeDocument/2006/relationships/image" Target="../media/image31.png"/><Relationship Id="rId11" Type="http://schemas.openxmlformats.org/officeDocument/2006/relationships/image" Target="../media/image8.png"/><Relationship Id="rId5" Type="http://schemas.openxmlformats.org/officeDocument/2006/relationships/hyperlink" Target="https://www.enssib.fr/bibliotheque-numerique/notices/73041-orcid-researcherid-scopus-author-id-idhal-enjeux-et-perspectives-des-identifiants-chercheurs" TargetMode="External"/><Relationship Id="rId10" Type="http://schemas.openxmlformats.org/officeDocument/2006/relationships/image" Target="../media/image33.png"/><Relationship Id="rId4" Type="http://schemas.openxmlformats.org/officeDocument/2006/relationships/image" Target="../media/image30.png"/><Relationship Id="rId9" Type="http://schemas.openxmlformats.org/officeDocument/2006/relationships/hyperlink" Target="https://www.jurisguide.fr/fiches-pedagogiques/identite-numerique-du-chercheur-en-sciences-juridique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hyperlink" Target="https://www.ouvrirlascience.fr/serie-passeport-initiation-a-la-science-ouverte/" TargetMode="External"/><Relationship Id="rId1" Type="http://schemas.openxmlformats.org/officeDocument/2006/relationships/slideLayout" Target="../slideLayouts/slideLayout2.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Layout" Target="../slideLayouts/slideLayout2.xml"/><Relationship Id="rId1" Type="http://schemas.openxmlformats.org/officeDocument/2006/relationships/video" Target="https://www.youtube.com/embed/LBh-D9Wx0k8?feature=oembed" TargetMode="External"/><Relationship Id="rId5" Type="http://schemas.openxmlformats.org/officeDocument/2006/relationships/image" Target="../media/image13.jpe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hyperlink" Target="https://www.canal-u.tv/chaines/ccsd/regrouper-vos-publications-avec-l-idhal" TargetMode="External"/><Relationship Id="rId5" Type="http://schemas.openxmlformats.org/officeDocument/2006/relationships/image" Target="../media/image16.png"/><Relationship Id="rId4" Type="http://schemas.openxmlformats.org/officeDocument/2006/relationships/hyperlink" Target="https://www.canal-u.tv/chaines/ccsd/creez-votre-cv-hal"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2.png"/><Relationship Id="rId2" Type="http://schemas.openxmlformats.org/officeDocument/2006/relationships/image" Target="../media/image18.png"/><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microsoft.com/office/2007/relationships/hdphoto" Target="../media/hdphoto2.wdp"/></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5" Type="http://schemas.openxmlformats.org/officeDocument/2006/relationships/image" Target="../media/image25.png"/><Relationship Id="rId4" Type="http://schemas.openxmlformats.org/officeDocument/2006/relationships/hyperlink" Target="https://www.canal-u.tv/chaines/ccsd/pourquoi-relier-votre-orcid-a-hal"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084443C-B739-911A-BED2-7D1D052E22B2}"/>
              </a:ext>
            </a:extLst>
          </p:cNvPr>
          <p:cNvSpPr>
            <a:spLocks noGrp="1"/>
          </p:cNvSpPr>
          <p:nvPr>
            <p:ph type="ctrTitle"/>
          </p:nvPr>
        </p:nvSpPr>
        <p:spPr>
          <a:xfrm>
            <a:off x="508568" y="4602480"/>
            <a:ext cx="7980566" cy="373086"/>
          </a:xfrm>
        </p:spPr>
        <p:txBody>
          <a:bodyPr anchor="b">
            <a:normAutofit fontScale="90000"/>
          </a:bodyPr>
          <a:lstStyle/>
          <a:p>
            <a:pPr>
              <a:spcBef>
                <a:spcPts val="1800"/>
              </a:spcBef>
              <a:spcAft>
                <a:spcPts val="1800"/>
              </a:spcAft>
            </a:pPr>
            <a:br>
              <a:rPr lang="fr-FR" sz="3000" dirty="0">
                <a:solidFill>
                  <a:schemeClr val="tx2"/>
                </a:solidFill>
              </a:rPr>
            </a:br>
            <a:br>
              <a:rPr lang="fr-FR" sz="3000" dirty="0">
                <a:solidFill>
                  <a:schemeClr val="tx2"/>
                </a:solidFill>
              </a:rPr>
            </a:br>
            <a:br>
              <a:rPr lang="fr-FR" sz="3000" dirty="0">
                <a:solidFill>
                  <a:schemeClr val="tx2"/>
                </a:solidFill>
              </a:rPr>
            </a:br>
            <a:br>
              <a:rPr lang="fr-FR" sz="3000" dirty="0">
                <a:solidFill>
                  <a:schemeClr val="tx2"/>
                </a:solidFill>
              </a:rPr>
            </a:br>
            <a:br>
              <a:rPr lang="fr-FR" sz="3000" dirty="0">
                <a:solidFill>
                  <a:schemeClr val="tx2"/>
                </a:solidFill>
              </a:rPr>
            </a:br>
            <a:r>
              <a:rPr lang="fr-FR" sz="3000" dirty="0">
                <a:solidFill>
                  <a:schemeClr val="tx2"/>
                </a:solidFill>
              </a:rPr>
              <a:t>Identité numérique et visibilité du chercheur</a:t>
            </a:r>
            <a:br>
              <a:rPr lang="fr-FR" sz="3100" dirty="0">
                <a:solidFill>
                  <a:schemeClr val="tx2"/>
                </a:solidFill>
              </a:rPr>
            </a:br>
            <a:r>
              <a:rPr lang="fr-FR" sz="2000" dirty="0">
                <a:solidFill>
                  <a:schemeClr val="tx2"/>
                </a:solidFill>
              </a:rPr>
              <a:t>Programme de formation et de sensibilisation 2025-2026 (séances 10,11,12)</a:t>
            </a:r>
            <a:br>
              <a:rPr lang="fr-FR" sz="3100" dirty="0">
                <a:solidFill>
                  <a:schemeClr val="tx2"/>
                </a:solidFill>
              </a:rPr>
            </a:br>
            <a:br>
              <a:rPr lang="fr-FR" sz="1600" dirty="0">
                <a:solidFill>
                  <a:schemeClr val="tx2"/>
                </a:solidFill>
              </a:rPr>
            </a:br>
            <a:br>
              <a:rPr lang="fr-FR" sz="1300" dirty="0">
                <a:solidFill>
                  <a:schemeClr val="tx2"/>
                </a:solidFill>
              </a:rPr>
            </a:br>
            <a:br>
              <a:rPr lang="fr-FR" sz="1300" dirty="0">
                <a:solidFill>
                  <a:schemeClr val="tx2"/>
                </a:solidFill>
              </a:rPr>
            </a:br>
            <a:endParaRPr lang="fr-FR" sz="1100" dirty="0">
              <a:solidFill>
                <a:schemeClr val="tx2"/>
              </a:solidFill>
            </a:endParaRPr>
          </a:p>
        </p:txBody>
      </p:sp>
      <p:sp>
        <p:nvSpPr>
          <p:cNvPr id="4" name="Rectangle 3">
            <a:extLst>
              <a:ext uri="{FF2B5EF4-FFF2-40B4-BE49-F238E27FC236}">
                <a16:creationId xmlns:a16="http://schemas.microsoft.com/office/drawing/2014/main" id="{1C12CCE5-B1D3-7A8A-4FBB-839C710D5467}"/>
              </a:ext>
            </a:extLst>
          </p:cNvPr>
          <p:cNvSpPr/>
          <p:nvPr/>
        </p:nvSpPr>
        <p:spPr>
          <a:xfrm>
            <a:off x="6655318" y="57946"/>
            <a:ext cx="2388322" cy="1269049"/>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fr-FR"/>
          </a:p>
        </p:txBody>
      </p:sp>
      <p:sp>
        <p:nvSpPr>
          <p:cNvPr id="3" name="ZoneTexte 2">
            <a:extLst>
              <a:ext uri="{FF2B5EF4-FFF2-40B4-BE49-F238E27FC236}">
                <a16:creationId xmlns:a16="http://schemas.microsoft.com/office/drawing/2014/main" id="{B89D4B29-9B92-D266-21C5-442F28ABBBD2}"/>
              </a:ext>
            </a:extLst>
          </p:cNvPr>
          <p:cNvSpPr txBox="1"/>
          <p:nvPr/>
        </p:nvSpPr>
        <p:spPr>
          <a:xfrm>
            <a:off x="156576" y="4764826"/>
            <a:ext cx="6739524" cy="276999"/>
          </a:xfrm>
          <a:prstGeom prst="rect">
            <a:avLst/>
          </a:prstGeom>
          <a:noFill/>
        </p:spPr>
        <p:txBody>
          <a:bodyPr wrap="square" rtlCol="0">
            <a:spAutoFit/>
          </a:bodyPr>
          <a:lstStyle/>
          <a:p>
            <a:r>
              <a:rPr lang="fr-FR" sz="1200" dirty="0">
                <a:solidFill>
                  <a:schemeClr val="tx2"/>
                </a:solidFill>
              </a:rPr>
              <a:t>Christophe Luzi, Référent pour la politique de Science Ouverte à l’</a:t>
            </a:r>
            <a:r>
              <a:rPr lang="fr-FR" sz="1200" dirty="0" err="1">
                <a:solidFill>
                  <a:schemeClr val="tx2"/>
                </a:solidFill>
              </a:rPr>
              <a:t>Università</a:t>
            </a:r>
            <a:r>
              <a:rPr lang="fr-FR" sz="1200" dirty="0">
                <a:solidFill>
                  <a:schemeClr val="tx2"/>
                </a:solidFill>
              </a:rPr>
              <a:t> di Corsica Pasquale Paoli</a:t>
            </a:r>
            <a:endParaRPr lang="fr-FR" sz="1200" dirty="0"/>
          </a:p>
        </p:txBody>
      </p:sp>
      <p:grpSp>
        <p:nvGrpSpPr>
          <p:cNvPr id="9" name="Groupe 8">
            <a:extLst>
              <a:ext uri="{FF2B5EF4-FFF2-40B4-BE49-F238E27FC236}">
                <a16:creationId xmlns:a16="http://schemas.microsoft.com/office/drawing/2014/main" id="{58DC7A5B-137C-5AC8-6971-B35A793BB0AA}"/>
              </a:ext>
            </a:extLst>
          </p:cNvPr>
          <p:cNvGrpSpPr/>
          <p:nvPr/>
        </p:nvGrpSpPr>
        <p:grpSpPr>
          <a:xfrm>
            <a:off x="2392489" y="0"/>
            <a:ext cx="4300167" cy="2127425"/>
            <a:chOff x="2392489" y="0"/>
            <a:chExt cx="4300167" cy="2127425"/>
          </a:xfrm>
        </p:grpSpPr>
        <p:pic>
          <p:nvPicPr>
            <p:cNvPr id="5" name="Image 4" descr="Une image contenant texte&#10;&#10;Description générée automatiquement">
              <a:extLst>
                <a:ext uri="{FF2B5EF4-FFF2-40B4-BE49-F238E27FC236}">
                  <a16:creationId xmlns:a16="http://schemas.microsoft.com/office/drawing/2014/main" id="{35B8AE39-6F8C-F981-B5DC-738F7705132C}"/>
                </a:ext>
              </a:extLst>
            </p:cNvPr>
            <p:cNvPicPr>
              <a:picLocks noChangeAspect="1"/>
            </p:cNvPicPr>
            <p:nvPr/>
          </p:nvPicPr>
          <p:blipFill rotWithShape="1">
            <a:blip r:embed="rId2">
              <a:extLst>
                <a:ext uri="{28A0092B-C50C-407E-A947-70E740481C1C}">
                  <a14:useLocalDpi xmlns:a14="http://schemas.microsoft.com/office/drawing/2010/main" val="0"/>
                </a:ext>
              </a:extLst>
            </a:blip>
            <a:srcRect r="43307"/>
            <a:stretch/>
          </p:blipFill>
          <p:spPr>
            <a:xfrm>
              <a:off x="2392489" y="0"/>
              <a:ext cx="2388323" cy="2127425"/>
            </a:xfrm>
            <a:prstGeom prst="rect">
              <a:avLst/>
            </a:prstGeom>
          </p:spPr>
        </p:pic>
        <p:pic>
          <p:nvPicPr>
            <p:cNvPr id="7" name="Image 6" descr="Une image contenant Police, Graphique, logo, cercle&#10;&#10;Description générée automatiquement">
              <a:extLst>
                <a:ext uri="{FF2B5EF4-FFF2-40B4-BE49-F238E27FC236}">
                  <a16:creationId xmlns:a16="http://schemas.microsoft.com/office/drawing/2014/main" id="{CD9A5624-AF48-7172-7E0D-20F1BDE78978}"/>
                </a:ext>
              </a:extLst>
            </p:cNvPr>
            <p:cNvPicPr>
              <a:picLocks noChangeAspect="1"/>
            </p:cNvPicPr>
            <p:nvPr/>
          </p:nvPicPr>
          <p:blipFill>
            <a:blip r:embed="rId3"/>
            <a:stretch>
              <a:fillRect/>
            </a:stretch>
          </p:blipFill>
          <p:spPr>
            <a:xfrm>
              <a:off x="4915326" y="187931"/>
              <a:ext cx="1777330" cy="1752955"/>
            </a:xfrm>
            <a:prstGeom prst="rect">
              <a:avLst/>
            </a:prstGeom>
          </p:spPr>
        </p:pic>
      </p:grpSp>
    </p:spTree>
    <p:extLst>
      <p:ext uri="{BB962C8B-B14F-4D97-AF65-F5344CB8AC3E}">
        <p14:creationId xmlns:p14="http://schemas.microsoft.com/office/powerpoint/2010/main" val="39158948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3B4221-9B40-0B78-C37E-731B6A07935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C32A7554-6F21-8766-7271-32F568623EDF}"/>
              </a:ext>
            </a:extLst>
          </p:cNvPr>
          <p:cNvSpPr>
            <a:spLocks noGrp="1"/>
          </p:cNvSpPr>
          <p:nvPr>
            <p:ph type="sldNum" sz="quarter" idx="12"/>
          </p:nvPr>
        </p:nvSpPr>
        <p:spPr/>
        <p:txBody>
          <a:bodyPr/>
          <a:lstStyle/>
          <a:p>
            <a:fld id="{72FF23E9-D3D1-4C24-AD6F-39D89FCF5FEC}" type="slidenum">
              <a:rPr lang="fr-FR" smtClean="0"/>
              <a:pPr/>
              <a:t>10</a:t>
            </a:fld>
            <a:endParaRPr lang="fr-FR" dirty="0"/>
          </a:p>
        </p:txBody>
      </p:sp>
      <p:sp>
        <p:nvSpPr>
          <p:cNvPr id="7" name="ZoneTexte 6">
            <a:extLst>
              <a:ext uri="{FF2B5EF4-FFF2-40B4-BE49-F238E27FC236}">
                <a16:creationId xmlns:a16="http://schemas.microsoft.com/office/drawing/2014/main" id="{EE537CF4-1445-85F9-1AEB-77892B817B9A}"/>
              </a:ext>
            </a:extLst>
          </p:cNvPr>
          <p:cNvSpPr txBox="1"/>
          <p:nvPr/>
        </p:nvSpPr>
        <p:spPr>
          <a:xfrm>
            <a:off x="97536" y="850106"/>
            <a:ext cx="7250517" cy="4278094"/>
          </a:xfrm>
          <a:prstGeom prst="rect">
            <a:avLst/>
          </a:prstGeom>
          <a:noFill/>
        </p:spPr>
        <p:txBody>
          <a:bodyPr wrap="square" rtlCol="0">
            <a:spAutoFit/>
          </a:bodyPr>
          <a:lstStyle/>
          <a:p>
            <a:r>
              <a:rPr lang="fr-FR" b="1" dirty="0">
                <a:solidFill>
                  <a:schemeClr val="bg2">
                    <a:lumMod val="50000"/>
                  </a:schemeClr>
                </a:solidFill>
                <a:latin typeface="Calibri" panose="020F0502020204030204" pitchFamily="34" charset="0"/>
                <a:ea typeface="Calibri" panose="020F0502020204030204" pitchFamily="34" charset="0"/>
              </a:rPr>
              <a:t>Optimiser sa visibilité : bonnes pratiques</a:t>
            </a:r>
          </a:p>
          <a:p>
            <a:endParaRPr lang="fr-FR" sz="1400" dirty="0"/>
          </a:p>
          <a:p>
            <a:r>
              <a:rPr lang="fr-FR" sz="1000" b="1" dirty="0">
                <a:solidFill>
                  <a:schemeClr val="tx2"/>
                </a:solidFill>
              </a:rPr>
              <a:t>Déposer en accès ouvert ! </a:t>
            </a:r>
            <a:r>
              <a:rPr lang="fr-FR" sz="1000" dirty="0">
                <a:solidFill>
                  <a:schemeClr val="tx2"/>
                </a:solidFill>
              </a:rPr>
              <a:t>Diffusez systématiquement vos articles et thèses dans une archive ouverte (HAL, </a:t>
            </a:r>
            <a:r>
              <a:rPr lang="fr-FR" sz="1000" dirty="0" err="1">
                <a:solidFill>
                  <a:schemeClr val="tx2"/>
                </a:solidFill>
              </a:rPr>
              <a:t>arXiv</a:t>
            </a:r>
            <a:r>
              <a:rPr lang="fr-FR" sz="1000" dirty="0">
                <a:solidFill>
                  <a:schemeClr val="tx2"/>
                </a:solidFill>
              </a:rPr>
              <a:t>, etc.) ou une revue en accès ouvert. Cela assure une plus large audience et augmente les chances d’être lu et cité. Par exemple, déposer dans HAL accroît la visibilité des travaux d’un institut entier en les rendant accessibles à tous. Vérifiez les politiques des éditeurs (via Sherpa/Romeo) pour déposer la bonne version de vos articles.</a:t>
            </a:r>
          </a:p>
          <a:p>
            <a:endParaRPr lang="fr-FR" sz="1000" dirty="0">
              <a:solidFill>
                <a:schemeClr val="tx2"/>
              </a:solidFill>
            </a:endParaRPr>
          </a:p>
          <a:p>
            <a:r>
              <a:rPr lang="fr-FR" sz="1000" b="1" dirty="0">
                <a:solidFill>
                  <a:schemeClr val="tx2"/>
                </a:solidFill>
              </a:rPr>
              <a:t>Créez et maintenez vos profils sur les plateformes académiques </a:t>
            </a:r>
            <a:r>
              <a:rPr lang="fr-FR" sz="1000" dirty="0">
                <a:solidFill>
                  <a:schemeClr val="tx2"/>
                </a:solidFill>
              </a:rPr>
              <a:t>: Google Scholar, pour le suivi de vos citations (il est très utilisé par la communauté) ; </a:t>
            </a:r>
            <a:r>
              <a:rPr lang="fr-FR" sz="1000" dirty="0" err="1">
                <a:solidFill>
                  <a:schemeClr val="tx2"/>
                </a:solidFill>
              </a:rPr>
              <a:t>ResearchGate</a:t>
            </a:r>
            <a:r>
              <a:rPr lang="fr-FR" sz="1000" dirty="0">
                <a:solidFill>
                  <a:schemeClr val="tx2"/>
                </a:solidFill>
              </a:rPr>
              <a:t>, Academia.edu pour partager vos publications avec d’autres chercheurs (en restant attentif au respect du droit d’auteur). Un profil Google Scholar bien rempli, synchronisé avec votre compte mail universitaire, renforce votre crédibilité et consolide votre e-réputation. Astuce : Utilisez une adresse institutionnelle sur Google Scholar pour être « vérifié ».</a:t>
            </a:r>
          </a:p>
          <a:p>
            <a:endParaRPr lang="fr-FR" sz="1000" dirty="0">
              <a:solidFill>
                <a:schemeClr val="tx2"/>
              </a:solidFill>
            </a:endParaRPr>
          </a:p>
          <a:p>
            <a:r>
              <a:rPr lang="fr-FR" sz="1000" b="1" dirty="0">
                <a:solidFill>
                  <a:schemeClr val="tx2"/>
                </a:solidFill>
              </a:rPr>
              <a:t>Identifiez les réseaux sociaux pertinents pour la veille </a:t>
            </a:r>
            <a:r>
              <a:rPr lang="fr-FR" sz="1000" dirty="0">
                <a:solidFill>
                  <a:schemeClr val="tx2"/>
                </a:solidFill>
              </a:rPr>
              <a:t>et la diffusion scientifique. Par exemple, Twitter (X) ou Mastodon sont utilisés par de nombreux chercheurs pour partager des annonces de publication, discuter résultats et réseauter. Une présence active et maîtrisée sur ces réseaux peut contribuer à construire votre identité numérique tout en élargissant l’audience de vos travauxscience-ouverte.inrae.fr. Veillez à y adopter une communication professionnelle (évitez les polémiques inutiles) afin de soigner votre image.</a:t>
            </a:r>
          </a:p>
          <a:p>
            <a:endParaRPr lang="fr-FR" sz="1000" dirty="0">
              <a:solidFill>
                <a:schemeClr val="tx2"/>
              </a:solidFill>
            </a:endParaRPr>
          </a:p>
          <a:p>
            <a:r>
              <a:rPr lang="fr-FR" sz="1000" b="1" dirty="0">
                <a:solidFill>
                  <a:schemeClr val="tx2"/>
                </a:solidFill>
              </a:rPr>
              <a:t>Songez à créer une page personnelle </a:t>
            </a:r>
            <a:r>
              <a:rPr lang="fr-FR" sz="1000" dirty="0">
                <a:solidFill>
                  <a:schemeClr val="tx2"/>
                </a:solidFill>
              </a:rPr>
              <a:t>(sur votre site d’unité, sur un site personnel ou </a:t>
            </a:r>
            <a:r>
              <a:rPr lang="fr-FR" sz="1000" b="1" dirty="0">
                <a:solidFill>
                  <a:schemeClr val="tx2"/>
                </a:solidFill>
              </a:rPr>
              <a:t>via le CV HAL</a:t>
            </a:r>
            <a:r>
              <a:rPr lang="fr-FR" sz="1000" dirty="0">
                <a:solidFill>
                  <a:schemeClr val="tx2"/>
                </a:solidFill>
              </a:rPr>
              <a:t>) où vous présentez votre parcours, vos projets et mettez en avant quelques publications ou résultats marquants. Vous pouvez également tenir un blog scientifique ou contribuer à des blogs de vulgarisation pour accroître votre visibilité auprès d’un public plus large. Ces contenus enrichissent les résultats vous concernant sur les moteurs de recherche.</a:t>
            </a:r>
          </a:p>
          <a:p>
            <a:endParaRPr lang="fr-FR" sz="1000" dirty="0">
              <a:solidFill>
                <a:schemeClr val="tx2"/>
              </a:solidFill>
            </a:endParaRPr>
          </a:p>
          <a:p>
            <a:r>
              <a:rPr lang="fr-FR" sz="1000" b="1" dirty="0">
                <a:solidFill>
                  <a:schemeClr val="tx2"/>
                </a:solidFill>
              </a:rPr>
              <a:t>Si vous êtes doctorant, signalez votre thèse </a:t>
            </a:r>
            <a:r>
              <a:rPr lang="fr-FR" sz="1000" dirty="0">
                <a:solidFill>
                  <a:schemeClr val="tx2"/>
                </a:solidFill>
              </a:rPr>
              <a:t>sur theses.fr (le portail national des thèses) dès sa soutenance pour qu’elle soit référencée. Pensez aussi à déposer vos données de recherche associées à vos publications dans des entrepôts adaptés (avec un DOI) – cela augmente l’impact de vos travaux et leur réutilisation potentielle. Enfin, choisissez bien vos mots-clés dans les dépôts et profils : ils conditionnent votre référencement dans les moteurs de recherche académiques.</a:t>
            </a:r>
          </a:p>
        </p:txBody>
      </p:sp>
      <p:pic>
        <p:nvPicPr>
          <p:cNvPr id="5122" name="Picture 2" descr="Passeport">
            <a:hlinkClick r:id="rId2"/>
            <a:extLst>
              <a:ext uri="{FF2B5EF4-FFF2-40B4-BE49-F238E27FC236}">
                <a16:creationId xmlns:a16="http://schemas.microsoft.com/office/drawing/2014/main" id="{3F5055EB-80B4-CAC0-94BE-B31C2A7FF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56836" y="1291193"/>
            <a:ext cx="802725" cy="113886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5123" name="Picture 3" descr="Données de Recherche">
            <a:hlinkClick r:id="rId4"/>
            <a:extLst>
              <a:ext uri="{FF2B5EF4-FFF2-40B4-BE49-F238E27FC236}">
                <a16:creationId xmlns:a16="http://schemas.microsoft.com/office/drawing/2014/main" id="{8815B416-88CF-5346-4CB2-EA53024671B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68344" y="1860626"/>
            <a:ext cx="727321" cy="10318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5124" name="Picture 4" descr="Science Ouverte Code et Logiciels">
            <a:hlinkClick r:id="rId6"/>
            <a:extLst>
              <a:ext uri="{FF2B5EF4-FFF2-40B4-BE49-F238E27FC236}">
                <a16:creationId xmlns:a16="http://schemas.microsoft.com/office/drawing/2014/main" id="{8FE6574B-3BC0-E64C-943D-E46688C4413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529984" y="2614478"/>
            <a:ext cx="729577" cy="103381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5125" name="Picture 5" descr="Entrez Débat">
            <a:hlinkClick r:id="rId8"/>
            <a:extLst>
              <a:ext uri="{FF2B5EF4-FFF2-40B4-BE49-F238E27FC236}">
                <a16:creationId xmlns:a16="http://schemas.microsoft.com/office/drawing/2014/main" id="{AF3B9339-84A0-0851-99ED-F87FDD06E6F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114616" y="3710783"/>
            <a:ext cx="931848" cy="132206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2" name="Image 1" descr="Une image contenant Graphique, symbole, logo, Police&#10;&#10;Le contenu généré par l’IA peut être incorrect.">
            <a:extLst>
              <a:ext uri="{FF2B5EF4-FFF2-40B4-BE49-F238E27FC236}">
                <a16:creationId xmlns:a16="http://schemas.microsoft.com/office/drawing/2014/main" id="{F994B7CE-614F-9975-E6BC-05CA02801D03}"/>
              </a:ext>
            </a:extLst>
          </p:cNvPr>
          <p:cNvPicPr>
            <a:picLocks noChangeAspect="1"/>
          </p:cNvPicPr>
          <p:nvPr/>
        </p:nvPicPr>
        <p:blipFill>
          <a:blip r:embed="rId10"/>
          <a:stretch>
            <a:fillRect/>
          </a:stretch>
        </p:blipFill>
        <p:spPr>
          <a:xfrm>
            <a:off x="8320706" y="3109464"/>
            <a:ext cx="601319" cy="601319"/>
          </a:xfrm>
          <a:prstGeom prst="rect">
            <a:avLst/>
          </a:prstGeom>
        </p:spPr>
      </p:pic>
    </p:spTree>
    <p:extLst>
      <p:ext uri="{BB962C8B-B14F-4D97-AF65-F5344CB8AC3E}">
        <p14:creationId xmlns:p14="http://schemas.microsoft.com/office/powerpoint/2010/main" val="3731878237"/>
      </p:ext>
    </p:extLst>
  </p:cSld>
  <p:clrMapOvr>
    <a:masterClrMapping/>
  </p:clrMapOvr>
  <p:transition spd="slow">
    <p:wipe dir="r"/>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F74F83-7938-03DF-8C06-AD37F6A305D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23FB62A-A560-5886-EF83-10B6D79B64A4}"/>
              </a:ext>
            </a:extLst>
          </p:cNvPr>
          <p:cNvSpPr>
            <a:spLocks noGrp="1"/>
          </p:cNvSpPr>
          <p:nvPr>
            <p:ph type="sldNum" sz="quarter" idx="12"/>
          </p:nvPr>
        </p:nvSpPr>
        <p:spPr/>
        <p:txBody>
          <a:bodyPr/>
          <a:lstStyle/>
          <a:p>
            <a:fld id="{72FF23E9-D3D1-4C24-AD6F-39D89FCF5FEC}" type="slidenum">
              <a:rPr lang="fr-FR" smtClean="0"/>
              <a:pPr/>
              <a:t>11</a:t>
            </a:fld>
            <a:endParaRPr lang="fr-FR" dirty="0"/>
          </a:p>
        </p:txBody>
      </p:sp>
      <p:sp>
        <p:nvSpPr>
          <p:cNvPr id="7" name="ZoneTexte 6">
            <a:extLst>
              <a:ext uri="{FF2B5EF4-FFF2-40B4-BE49-F238E27FC236}">
                <a16:creationId xmlns:a16="http://schemas.microsoft.com/office/drawing/2014/main" id="{7959E3F0-AEBD-3DDA-A9A9-99231BF98502}"/>
              </a:ext>
            </a:extLst>
          </p:cNvPr>
          <p:cNvSpPr txBox="1"/>
          <p:nvPr/>
        </p:nvSpPr>
        <p:spPr>
          <a:xfrm>
            <a:off x="183468" y="786909"/>
            <a:ext cx="5528219" cy="4578176"/>
          </a:xfrm>
          <a:prstGeom prst="rect">
            <a:avLst/>
          </a:prstGeom>
          <a:noFill/>
        </p:spPr>
        <p:txBody>
          <a:bodyPr wrap="square" rtlCol="0">
            <a:spAutoFit/>
          </a:bodyPr>
          <a:lstStyle/>
          <a:p>
            <a:r>
              <a:rPr lang="fr-FR" b="1" dirty="0">
                <a:solidFill>
                  <a:schemeClr val="bg2">
                    <a:lumMod val="50000"/>
                  </a:schemeClr>
                </a:solidFill>
                <a:latin typeface="Calibri" panose="020F0502020204030204" pitchFamily="34" charset="0"/>
                <a:ea typeface="Calibri" panose="020F0502020204030204" pitchFamily="34" charset="0"/>
              </a:rPr>
              <a:t>Guides pratiques et ressources utiles</a:t>
            </a:r>
          </a:p>
          <a:p>
            <a:endParaRPr lang="fr-FR" sz="1050" dirty="0"/>
          </a:p>
          <a:p>
            <a:r>
              <a:rPr lang="fr-FR" sz="900" b="1" dirty="0" err="1">
                <a:solidFill>
                  <a:schemeClr val="tx2"/>
                </a:solidFill>
              </a:rPr>
              <a:t>DoRANum</a:t>
            </a:r>
            <a:r>
              <a:rPr lang="fr-FR" sz="900" b="1" dirty="0">
                <a:solidFill>
                  <a:schemeClr val="tx2"/>
                </a:solidFill>
              </a:rPr>
              <a:t> (CNRS &amp; Réseau URFIST) : </a:t>
            </a:r>
            <a:r>
              <a:rPr lang="fr-FR" sz="900" dirty="0">
                <a:solidFill>
                  <a:schemeClr val="tx2"/>
                </a:solidFill>
              </a:rPr>
              <a:t>Centre de ressources en ligne sur la science ouverte. Propose fiches, vidéos et modules e-learning. La Minute « Identifiants pérennes » – une courte vidéo (5 min) expliquant les PID des chercheurs. </a:t>
            </a:r>
            <a:r>
              <a:rPr lang="fr-FR" sz="900" dirty="0">
                <a:solidFill>
                  <a:schemeClr val="tx2"/>
                </a:solidFill>
                <a:hlinkClick r:id="rId2"/>
              </a:rPr>
              <a:t>Le programme </a:t>
            </a:r>
            <a:r>
              <a:rPr lang="fr-FR" sz="900" dirty="0" err="1">
                <a:solidFill>
                  <a:schemeClr val="tx2"/>
                </a:solidFill>
                <a:hlinkClick r:id="rId2"/>
              </a:rPr>
              <a:t>FormaDoct</a:t>
            </a:r>
            <a:r>
              <a:rPr lang="fr-FR" sz="900" dirty="0">
                <a:solidFill>
                  <a:schemeClr val="tx2"/>
                </a:solidFill>
              </a:rPr>
              <a:t> offre également un module complet “Identité numérique du chercheur” (2025) en libre accès, avec pas-à-pas pour créer ORCID/</a:t>
            </a:r>
            <a:r>
              <a:rPr lang="fr-FR" sz="900" dirty="0" err="1">
                <a:solidFill>
                  <a:schemeClr val="tx2"/>
                </a:solidFill>
              </a:rPr>
              <a:t>IdHAL</a:t>
            </a:r>
            <a:r>
              <a:rPr lang="fr-FR" sz="900" dirty="0">
                <a:solidFill>
                  <a:schemeClr val="tx2"/>
                </a:solidFill>
              </a:rPr>
              <a:t>, profil Google Scholar, etc.</a:t>
            </a:r>
          </a:p>
          <a:p>
            <a:endParaRPr lang="fr-FR" sz="900" dirty="0">
              <a:solidFill>
                <a:schemeClr val="tx2"/>
              </a:solidFill>
            </a:endParaRPr>
          </a:p>
          <a:p>
            <a:r>
              <a:rPr lang="fr-FR" sz="900" b="1" dirty="0" err="1">
                <a:solidFill>
                  <a:schemeClr val="tx2"/>
                </a:solidFill>
              </a:rPr>
              <a:t>Urfist</a:t>
            </a:r>
            <a:r>
              <a:rPr lang="fr-FR" sz="900" b="1" dirty="0">
                <a:solidFill>
                  <a:schemeClr val="tx2"/>
                </a:solidFill>
              </a:rPr>
              <a:t> : </a:t>
            </a:r>
            <a:r>
              <a:rPr lang="fr-FR" sz="900" dirty="0">
                <a:solidFill>
                  <a:schemeClr val="tx2"/>
                </a:solidFill>
              </a:rPr>
              <a:t>Propose régulièrement des formations et supports sur l’identité numérique. Exemple : A. Bouchard, « ORCID, </a:t>
            </a:r>
            <a:r>
              <a:rPr lang="fr-FR" sz="900" dirty="0" err="1">
                <a:solidFill>
                  <a:schemeClr val="tx2"/>
                </a:solidFill>
              </a:rPr>
              <a:t>ResearcherID</a:t>
            </a:r>
            <a:r>
              <a:rPr lang="fr-FR" sz="900" dirty="0">
                <a:solidFill>
                  <a:schemeClr val="tx2"/>
                </a:solidFill>
              </a:rPr>
              <a:t>, </a:t>
            </a:r>
            <a:r>
              <a:rPr lang="fr-FR" sz="900" dirty="0" err="1">
                <a:solidFill>
                  <a:schemeClr val="tx2"/>
                </a:solidFill>
              </a:rPr>
              <a:t>Scopus</a:t>
            </a:r>
            <a:r>
              <a:rPr lang="fr-FR" sz="900" dirty="0">
                <a:solidFill>
                  <a:schemeClr val="tx2"/>
                </a:solidFill>
              </a:rPr>
              <a:t> </a:t>
            </a:r>
            <a:r>
              <a:rPr lang="fr-FR" sz="900" dirty="0" err="1">
                <a:solidFill>
                  <a:schemeClr val="tx2"/>
                </a:solidFill>
              </a:rPr>
              <a:t>Author</a:t>
            </a:r>
            <a:r>
              <a:rPr lang="fr-FR" sz="900" dirty="0">
                <a:solidFill>
                  <a:schemeClr val="tx2"/>
                </a:solidFill>
              </a:rPr>
              <a:t> ID, </a:t>
            </a:r>
            <a:r>
              <a:rPr lang="fr-FR" sz="900" dirty="0" err="1">
                <a:solidFill>
                  <a:schemeClr val="tx2"/>
                </a:solidFill>
              </a:rPr>
              <a:t>IdHAL</a:t>
            </a:r>
            <a:r>
              <a:rPr lang="fr-FR" sz="900" dirty="0">
                <a:solidFill>
                  <a:schemeClr val="tx2"/>
                </a:solidFill>
              </a:rPr>
              <a:t>… enjeux et perspectives des identifiants chercheurs » (support de formation mis à jour en 03/2025). Également disponible, la synthèse « Construire son identité numérique de chercheur » (2020, 47 p) pour les doctorants. </a:t>
            </a:r>
          </a:p>
          <a:p>
            <a:endParaRPr lang="fr-FR" sz="900" dirty="0">
              <a:solidFill>
                <a:schemeClr val="tx2"/>
              </a:solidFill>
            </a:endParaRPr>
          </a:p>
          <a:p>
            <a:r>
              <a:rPr lang="fr-FR" sz="900" b="1" dirty="0">
                <a:solidFill>
                  <a:schemeClr val="tx2"/>
                </a:solidFill>
              </a:rPr>
              <a:t>INRAE – Science Ouverte : </a:t>
            </a:r>
            <a:r>
              <a:rPr lang="fr-FR" sz="900" dirty="0">
                <a:solidFill>
                  <a:schemeClr val="tx2"/>
                </a:solidFill>
              </a:rPr>
              <a:t>Plateforme proposant des classes virtuelles et tutos sur ces sujets. Exemples : “Identifiants chercheur : pourquoi est-ce utile, voire nécessaire ?” – webinaire présentant les principaux identifiants et leurs intérêts; “Créer et mettre à jour son identifiant ORCID” – atelier pas à pas pour obtenir un ORCID et y ajouter ses publications. Aussi, une classe virtuelle “Identité numérique” aborde stratégies de construction de l’e-réputation et bonnes pratiques pour valoriser ses traces en ligne. </a:t>
            </a:r>
          </a:p>
          <a:p>
            <a:endParaRPr lang="fr-FR" sz="900" dirty="0">
              <a:solidFill>
                <a:schemeClr val="tx2"/>
              </a:solidFill>
            </a:endParaRPr>
          </a:p>
          <a:p>
            <a:r>
              <a:rPr lang="fr-FR" sz="900" b="1" dirty="0" err="1">
                <a:solidFill>
                  <a:schemeClr val="tx2"/>
                </a:solidFill>
              </a:rPr>
              <a:t>Jurisguide</a:t>
            </a:r>
            <a:r>
              <a:rPr lang="fr-FR" sz="900" b="1" dirty="0">
                <a:solidFill>
                  <a:schemeClr val="tx2"/>
                </a:solidFill>
              </a:rPr>
              <a:t> (portail pour les juristes) : </a:t>
            </a:r>
            <a:r>
              <a:rPr lang="fr-FR" sz="900" dirty="0">
                <a:solidFill>
                  <a:schemeClr val="tx2"/>
                </a:solidFill>
              </a:rPr>
              <a:t>Fiches pédagogiques ciblées par discipline. Par ex., « Identité numérique du chercheur en sciences juridiques » explique les enjeux spécifiques pour les juristes et donne des conseils concrets sur les identifiants et la e-réputation. Une autre fiche « ORCID, </a:t>
            </a:r>
            <a:r>
              <a:rPr lang="fr-FR" sz="900" dirty="0" err="1">
                <a:solidFill>
                  <a:schemeClr val="tx2"/>
                </a:solidFill>
              </a:rPr>
              <a:t>IdHAL</a:t>
            </a:r>
            <a:r>
              <a:rPr lang="fr-FR" sz="900" dirty="0">
                <a:solidFill>
                  <a:schemeClr val="tx2"/>
                </a:solidFill>
              </a:rPr>
              <a:t>, Univ-droit… : tour d’horizon des identifiants du chercheur » fait le point sur les outils utiles aux chercheurs en droit (avec tutoriels). Ces fiches, créées par des bibliothécaires, sont en accès libre sur jurisguide.fr.</a:t>
            </a:r>
          </a:p>
          <a:p>
            <a:endParaRPr lang="fr-FR" sz="900" dirty="0">
              <a:solidFill>
                <a:schemeClr val="tx2"/>
              </a:solidFill>
            </a:endParaRPr>
          </a:p>
          <a:p>
            <a:r>
              <a:rPr lang="fr-FR" sz="900" b="1" dirty="0">
                <a:solidFill>
                  <a:schemeClr val="tx2"/>
                </a:solidFill>
              </a:rPr>
              <a:t>Guides d’universités et organismes : </a:t>
            </a:r>
            <a:r>
              <a:rPr lang="fr-FR" sz="900" dirty="0">
                <a:solidFill>
                  <a:schemeClr val="tx2"/>
                </a:solidFill>
              </a:rPr>
              <a:t>De nombreuses bibliothèques universitaires proposent des pages d’aide : Sciences Po (guide Créer et gérer votre identité numérique avec ORCID), Université de Bordeaux, Mines Paris, etc., insistent sur l’importance d’ORCID et donnent des modes d’emploi. Le CIHEAM Montpellier a publié une fiche « Focus sur l’identité numérique du chercheur » (2018) qui synthétise bien les notions de visibilité, e-réputation et impact. N’hésitez pas à consulter ces ressources officielles et à suivre les tutoriels proposés pour vous familiariser avec chaque outil !</a:t>
            </a:r>
          </a:p>
          <a:p>
            <a:endParaRPr lang="fr-FR" sz="1100" dirty="0"/>
          </a:p>
        </p:txBody>
      </p:sp>
      <p:pic>
        <p:nvPicPr>
          <p:cNvPr id="17" name="Image 16">
            <a:hlinkClick r:id="rId3"/>
            <a:extLst>
              <a:ext uri="{FF2B5EF4-FFF2-40B4-BE49-F238E27FC236}">
                <a16:creationId xmlns:a16="http://schemas.microsoft.com/office/drawing/2014/main" id="{533816DD-6336-9B53-5668-64E1AD1537AE}"/>
              </a:ext>
            </a:extLst>
          </p:cNvPr>
          <p:cNvPicPr>
            <a:picLocks noChangeAspect="1"/>
          </p:cNvPicPr>
          <p:nvPr/>
        </p:nvPicPr>
        <p:blipFill>
          <a:blip r:embed="rId4"/>
          <a:stretch>
            <a:fillRect/>
          </a:stretch>
        </p:blipFill>
        <p:spPr>
          <a:xfrm>
            <a:off x="5626811" y="1221351"/>
            <a:ext cx="1696279" cy="9541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9" name="Image 18">
            <a:hlinkClick r:id="rId5"/>
            <a:extLst>
              <a:ext uri="{FF2B5EF4-FFF2-40B4-BE49-F238E27FC236}">
                <a16:creationId xmlns:a16="http://schemas.microsoft.com/office/drawing/2014/main" id="{55719011-2DCD-CDB8-FAC4-A0BDB759B170}"/>
              </a:ext>
            </a:extLst>
          </p:cNvPr>
          <p:cNvPicPr>
            <a:picLocks noChangeAspect="1"/>
          </p:cNvPicPr>
          <p:nvPr/>
        </p:nvPicPr>
        <p:blipFill>
          <a:blip r:embed="rId6"/>
          <a:srcRect l="62971" t="23817" r="7247" b="15506"/>
          <a:stretch>
            <a:fillRect/>
          </a:stretch>
        </p:blipFill>
        <p:spPr>
          <a:xfrm>
            <a:off x="7339545" y="1771317"/>
            <a:ext cx="1620987" cy="928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1" name="Image 20">
            <a:hlinkClick r:id="rId7"/>
            <a:extLst>
              <a:ext uri="{FF2B5EF4-FFF2-40B4-BE49-F238E27FC236}">
                <a16:creationId xmlns:a16="http://schemas.microsoft.com/office/drawing/2014/main" id="{8E2EDC09-F39C-6FEC-FF17-0EF3774235AA}"/>
              </a:ext>
            </a:extLst>
          </p:cNvPr>
          <p:cNvPicPr>
            <a:picLocks noChangeAspect="1"/>
          </p:cNvPicPr>
          <p:nvPr/>
        </p:nvPicPr>
        <p:blipFill>
          <a:blip r:embed="rId8"/>
          <a:srcRect l="50289" t="12222" r="291" b="3140"/>
          <a:stretch>
            <a:fillRect/>
          </a:stretch>
        </p:blipFill>
        <p:spPr>
          <a:xfrm>
            <a:off x="5706278" y="2851370"/>
            <a:ext cx="1928312" cy="928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23" name="Image 22">
            <a:hlinkClick r:id="rId9"/>
            <a:extLst>
              <a:ext uri="{FF2B5EF4-FFF2-40B4-BE49-F238E27FC236}">
                <a16:creationId xmlns:a16="http://schemas.microsoft.com/office/drawing/2014/main" id="{26558ADF-5FF5-5960-3BE1-3E77E79D2168}"/>
              </a:ext>
            </a:extLst>
          </p:cNvPr>
          <p:cNvPicPr>
            <a:picLocks noChangeAspect="1"/>
          </p:cNvPicPr>
          <p:nvPr/>
        </p:nvPicPr>
        <p:blipFill>
          <a:blip r:embed="rId10"/>
          <a:srcRect l="63333" t="10161" r="12138" b="4298"/>
          <a:stretch>
            <a:fillRect/>
          </a:stretch>
        </p:blipFill>
        <p:spPr>
          <a:xfrm>
            <a:off x="7452687" y="3780183"/>
            <a:ext cx="1277184" cy="1252660"/>
          </a:xfrm>
          <a:prstGeom prst="rect">
            <a:avLst/>
          </a:prstGeom>
        </p:spPr>
      </p:pic>
      <p:pic>
        <p:nvPicPr>
          <p:cNvPr id="27" name="Image 26" descr="Une image contenant Graphique, symbole, logo, Police&#10;&#10;Le contenu généré par l’IA peut être incorrect.">
            <a:extLst>
              <a:ext uri="{FF2B5EF4-FFF2-40B4-BE49-F238E27FC236}">
                <a16:creationId xmlns:a16="http://schemas.microsoft.com/office/drawing/2014/main" id="{78AF3445-F77C-8E34-EE87-AE10FB48363C}"/>
              </a:ext>
            </a:extLst>
          </p:cNvPr>
          <p:cNvPicPr>
            <a:picLocks noChangeAspect="1"/>
          </p:cNvPicPr>
          <p:nvPr/>
        </p:nvPicPr>
        <p:blipFill>
          <a:blip r:embed="rId11"/>
          <a:stretch>
            <a:fillRect/>
          </a:stretch>
        </p:blipFill>
        <p:spPr>
          <a:xfrm>
            <a:off x="6525037" y="2271090"/>
            <a:ext cx="601319" cy="601319"/>
          </a:xfrm>
          <a:prstGeom prst="rect">
            <a:avLst/>
          </a:prstGeom>
        </p:spPr>
      </p:pic>
      <p:pic>
        <p:nvPicPr>
          <p:cNvPr id="28" name="Image 27" descr="Une image contenant Graphique, symbole, logo, Police&#10;&#10;Le contenu généré par l’IA peut être incorrect.">
            <a:extLst>
              <a:ext uri="{FF2B5EF4-FFF2-40B4-BE49-F238E27FC236}">
                <a16:creationId xmlns:a16="http://schemas.microsoft.com/office/drawing/2014/main" id="{9CDC21DF-1B63-45DC-F64A-4B64AF5B7994}"/>
              </a:ext>
            </a:extLst>
          </p:cNvPr>
          <p:cNvPicPr>
            <a:picLocks noChangeAspect="1"/>
          </p:cNvPicPr>
          <p:nvPr/>
        </p:nvPicPr>
        <p:blipFill>
          <a:blip r:embed="rId11"/>
          <a:stretch>
            <a:fillRect/>
          </a:stretch>
        </p:blipFill>
        <p:spPr>
          <a:xfrm>
            <a:off x="7790619" y="3015117"/>
            <a:ext cx="601319" cy="601319"/>
          </a:xfrm>
          <a:prstGeom prst="rect">
            <a:avLst/>
          </a:prstGeom>
        </p:spPr>
      </p:pic>
      <p:pic>
        <p:nvPicPr>
          <p:cNvPr id="29" name="Image 28" descr="Une image contenant Graphique, symbole, logo, Police&#10;&#10;Le contenu généré par l’IA peut être incorrect.">
            <a:extLst>
              <a:ext uri="{FF2B5EF4-FFF2-40B4-BE49-F238E27FC236}">
                <a16:creationId xmlns:a16="http://schemas.microsoft.com/office/drawing/2014/main" id="{AA83DE99-3412-A528-2799-5B3D3DB1DD80}"/>
              </a:ext>
            </a:extLst>
          </p:cNvPr>
          <p:cNvPicPr>
            <a:picLocks noChangeAspect="1"/>
          </p:cNvPicPr>
          <p:nvPr/>
        </p:nvPicPr>
        <p:blipFill>
          <a:blip r:embed="rId11"/>
          <a:stretch>
            <a:fillRect/>
          </a:stretch>
        </p:blipFill>
        <p:spPr>
          <a:xfrm>
            <a:off x="7319666" y="1194597"/>
            <a:ext cx="601319" cy="601319"/>
          </a:xfrm>
          <a:prstGeom prst="rect">
            <a:avLst/>
          </a:prstGeom>
        </p:spPr>
      </p:pic>
      <p:pic>
        <p:nvPicPr>
          <p:cNvPr id="30" name="Image 29" descr="Une image contenant Graphique, symbole, logo, Police&#10;&#10;Le contenu généré par l’IA peut être incorrect.">
            <a:extLst>
              <a:ext uri="{FF2B5EF4-FFF2-40B4-BE49-F238E27FC236}">
                <a16:creationId xmlns:a16="http://schemas.microsoft.com/office/drawing/2014/main" id="{197A6A7F-9DF1-E4B7-9C70-AB801E308360}"/>
              </a:ext>
            </a:extLst>
          </p:cNvPr>
          <p:cNvPicPr>
            <a:picLocks noChangeAspect="1"/>
          </p:cNvPicPr>
          <p:nvPr/>
        </p:nvPicPr>
        <p:blipFill>
          <a:blip r:embed="rId11"/>
          <a:stretch>
            <a:fillRect/>
          </a:stretch>
        </p:blipFill>
        <p:spPr>
          <a:xfrm>
            <a:off x="8659872" y="4542181"/>
            <a:ext cx="601319" cy="601319"/>
          </a:xfrm>
          <a:prstGeom prst="rect">
            <a:avLst/>
          </a:prstGeom>
        </p:spPr>
      </p:pic>
    </p:spTree>
    <p:extLst>
      <p:ext uri="{BB962C8B-B14F-4D97-AF65-F5344CB8AC3E}">
        <p14:creationId xmlns:p14="http://schemas.microsoft.com/office/powerpoint/2010/main" val="2242883632"/>
      </p:ext>
    </p:extLst>
  </p:cSld>
  <p:clrMapOvr>
    <a:masterClrMapping/>
  </p:clrMapOvr>
  <p:transition spd="slow">
    <p:wipe dir="r"/>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1AB8827-627D-4834-A0EC-FDB4591D86C4}"/>
              </a:ext>
            </a:extLst>
          </p:cNvPr>
          <p:cNvSpPr>
            <a:spLocks noGrp="1"/>
          </p:cNvSpPr>
          <p:nvPr>
            <p:ph type="sldNum" sz="quarter" idx="12"/>
          </p:nvPr>
        </p:nvSpPr>
        <p:spPr/>
        <p:txBody>
          <a:bodyPr/>
          <a:lstStyle/>
          <a:p>
            <a:fld id="{72FF23E9-D3D1-4C24-AD6F-39D89FCF5FEC}" type="slidenum">
              <a:rPr lang="fr-FR" smtClean="0"/>
              <a:pPr/>
              <a:t>2</a:t>
            </a:fld>
            <a:endParaRPr lang="fr-FR" dirty="0"/>
          </a:p>
        </p:txBody>
      </p:sp>
      <p:sp>
        <p:nvSpPr>
          <p:cNvPr id="7" name="ZoneTexte 6">
            <a:extLst>
              <a:ext uri="{FF2B5EF4-FFF2-40B4-BE49-F238E27FC236}">
                <a16:creationId xmlns:a16="http://schemas.microsoft.com/office/drawing/2014/main" id="{658CBCCE-F0F8-4C2B-8FBC-D6EB70C01EFE}"/>
              </a:ext>
            </a:extLst>
          </p:cNvPr>
          <p:cNvSpPr txBox="1"/>
          <p:nvPr/>
        </p:nvSpPr>
        <p:spPr>
          <a:xfrm>
            <a:off x="225223" y="737495"/>
            <a:ext cx="6065849" cy="2400657"/>
          </a:xfrm>
          <a:prstGeom prst="rect">
            <a:avLst/>
          </a:prstGeom>
          <a:noFill/>
        </p:spPr>
        <p:txBody>
          <a:bodyPr wrap="square" rtlCol="0">
            <a:spAutoFit/>
          </a:bodyPr>
          <a:lstStyle/>
          <a:p>
            <a:r>
              <a:rPr lang="fr-FR" b="1" dirty="0">
                <a:solidFill>
                  <a:schemeClr val="bg2">
                    <a:lumMod val="50000"/>
                  </a:schemeClr>
                </a:solidFill>
                <a:latin typeface="Calibri" panose="020F0502020204030204" pitchFamily="34" charset="0"/>
                <a:ea typeface="Calibri" panose="020F0502020204030204" pitchFamily="34" charset="0"/>
              </a:rPr>
              <a:t>Objectifs de la séance</a:t>
            </a:r>
          </a:p>
          <a:p>
            <a:endParaRPr lang="fr-FR" sz="1600" b="1" dirty="0"/>
          </a:p>
          <a:p>
            <a:pPr marL="285750" indent="-285750">
              <a:buFont typeface="Wingdings" panose="05000000000000000000" pitchFamily="2" charset="2"/>
              <a:buChar char="ü"/>
            </a:pPr>
            <a:r>
              <a:rPr lang="fr-FR" sz="1600" b="1" dirty="0">
                <a:solidFill>
                  <a:schemeClr val="tx2"/>
                </a:solidFill>
              </a:rPr>
              <a:t>Importance de l’identité numérique : </a:t>
            </a:r>
            <a:r>
              <a:rPr lang="fr-FR" sz="1200" dirty="0">
                <a:solidFill>
                  <a:schemeClr val="tx2"/>
                </a:solidFill>
              </a:rPr>
              <a:t>Comprendre son rôle dans le contexte de la Science ouverte et de la carrière académique</a:t>
            </a:r>
          </a:p>
          <a:p>
            <a:pPr marL="285750" indent="-285750">
              <a:buFont typeface="Wingdings" panose="05000000000000000000" pitchFamily="2" charset="2"/>
              <a:buChar char="ü"/>
            </a:pPr>
            <a:endParaRPr lang="fr-FR" sz="1600" b="1" dirty="0">
              <a:solidFill>
                <a:schemeClr val="tx2"/>
              </a:solidFill>
            </a:endParaRPr>
          </a:p>
          <a:p>
            <a:pPr marL="285750" indent="-285750">
              <a:buFont typeface="Wingdings" panose="05000000000000000000" pitchFamily="2" charset="2"/>
              <a:buChar char="ü"/>
            </a:pPr>
            <a:r>
              <a:rPr lang="fr-FR" sz="1600" b="1" dirty="0">
                <a:solidFill>
                  <a:schemeClr val="tx2"/>
                </a:solidFill>
              </a:rPr>
              <a:t>Identifiants scientifiques : </a:t>
            </a:r>
            <a:r>
              <a:rPr lang="fr-FR" sz="1200" dirty="0">
                <a:solidFill>
                  <a:schemeClr val="tx2"/>
                </a:solidFill>
              </a:rPr>
              <a:t>Savoir utiliser et gérer ses identifiants chercheurs (ORCID, </a:t>
            </a:r>
            <a:r>
              <a:rPr lang="fr-FR" sz="1200" dirty="0" err="1">
                <a:solidFill>
                  <a:schemeClr val="tx2"/>
                </a:solidFill>
              </a:rPr>
              <a:t>IdHAL</a:t>
            </a:r>
            <a:r>
              <a:rPr lang="fr-FR" sz="1200" dirty="0">
                <a:solidFill>
                  <a:schemeClr val="tx2"/>
                </a:solidFill>
              </a:rPr>
              <a:t>, </a:t>
            </a:r>
            <a:r>
              <a:rPr lang="fr-FR" sz="1200" dirty="0" err="1">
                <a:solidFill>
                  <a:schemeClr val="tx2"/>
                </a:solidFill>
              </a:rPr>
              <a:t>ResearcherID</a:t>
            </a:r>
            <a:r>
              <a:rPr lang="fr-FR" sz="1200" dirty="0">
                <a:solidFill>
                  <a:schemeClr val="tx2"/>
                </a:solidFill>
              </a:rPr>
              <a:t>, etc.) au quotidien</a:t>
            </a:r>
            <a:endParaRPr lang="fr-FR" sz="1600" dirty="0">
              <a:solidFill>
                <a:schemeClr val="tx2"/>
              </a:solidFill>
            </a:endParaRPr>
          </a:p>
          <a:p>
            <a:pPr marL="285750" indent="-285750">
              <a:buFont typeface="Wingdings" panose="05000000000000000000" pitchFamily="2" charset="2"/>
              <a:buChar char="ü"/>
            </a:pPr>
            <a:endParaRPr lang="fr-FR" sz="1600" b="1" dirty="0">
              <a:solidFill>
                <a:schemeClr val="tx2"/>
              </a:solidFill>
            </a:endParaRPr>
          </a:p>
          <a:p>
            <a:pPr marL="285750" indent="-285750">
              <a:buFont typeface="Wingdings" panose="05000000000000000000" pitchFamily="2" charset="2"/>
              <a:buChar char="ü"/>
            </a:pPr>
            <a:r>
              <a:rPr lang="fr-FR" sz="1600" b="1" dirty="0">
                <a:solidFill>
                  <a:schemeClr val="tx2"/>
                </a:solidFill>
              </a:rPr>
              <a:t>Mettre en œuvre des stratégies de visibilité </a:t>
            </a:r>
            <a:r>
              <a:rPr lang="fr-FR" sz="1200" dirty="0">
                <a:solidFill>
                  <a:schemeClr val="tx2"/>
                </a:solidFill>
              </a:rPr>
              <a:t>en ligne pour accroître l’impact de ses travaux de recherche</a:t>
            </a:r>
            <a:endParaRPr lang="fr-FR" sz="1600" dirty="0">
              <a:solidFill>
                <a:schemeClr val="tx2"/>
              </a:solidFill>
            </a:endParaRPr>
          </a:p>
        </p:txBody>
      </p:sp>
      <p:pic>
        <p:nvPicPr>
          <p:cNvPr id="3" name="Image 2" descr="Une image contenant tir à l’arc, Tir à l’arc, plein air, Tir campagne&#10;&#10;Le contenu généré par l’IA peut être incorrect.">
            <a:extLst>
              <a:ext uri="{FF2B5EF4-FFF2-40B4-BE49-F238E27FC236}">
                <a16:creationId xmlns:a16="http://schemas.microsoft.com/office/drawing/2014/main" id="{A23F1C7A-26EE-AC15-3A40-A3E91A7579E7}"/>
              </a:ext>
            </a:extLst>
          </p:cNvPr>
          <p:cNvPicPr>
            <a:picLocks noChangeAspect="1"/>
          </p:cNvPicPr>
          <p:nvPr/>
        </p:nvPicPr>
        <p:blipFill>
          <a:blip r:embed="rId2"/>
          <a:stretch>
            <a:fillRect/>
          </a:stretch>
        </p:blipFill>
        <p:spPr>
          <a:xfrm>
            <a:off x="6525317" y="1591056"/>
            <a:ext cx="1711071" cy="228142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746208459"/>
      </p:ext>
    </p:extLst>
  </p:cSld>
  <p:clrMapOvr>
    <a:masterClrMapping/>
  </p:clrMapOvr>
  <p:transition spd="slow">
    <p:wipe dir="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A1AB8827-627D-4834-A0EC-FDB4591D86C4}"/>
              </a:ext>
            </a:extLst>
          </p:cNvPr>
          <p:cNvSpPr>
            <a:spLocks noGrp="1"/>
          </p:cNvSpPr>
          <p:nvPr>
            <p:ph type="sldNum" sz="quarter" idx="12"/>
          </p:nvPr>
        </p:nvSpPr>
        <p:spPr/>
        <p:txBody>
          <a:bodyPr/>
          <a:lstStyle/>
          <a:p>
            <a:fld id="{72FF23E9-D3D1-4C24-AD6F-39D89FCF5FEC}" type="slidenum">
              <a:rPr lang="fr-FR" smtClean="0"/>
              <a:pPr/>
              <a:t>3</a:t>
            </a:fld>
            <a:endParaRPr lang="fr-FR" dirty="0"/>
          </a:p>
        </p:txBody>
      </p:sp>
      <p:sp>
        <p:nvSpPr>
          <p:cNvPr id="7" name="ZoneTexte 6">
            <a:extLst>
              <a:ext uri="{FF2B5EF4-FFF2-40B4-BE49-F238E27FC236}">
                <a16:creationId xmlns:a16="http://schemas.microsoft.com/office/drawing/2014/main" id="{658CBCCE-F0F8-4C2B-8FBC-D6EB70C01EFE}"/>
              </a:ext>
            </a:extLst>
          </p:cNvPr>
          <p:cNvSpPr txBox="1"/>
          <p:nvPr/>
        </p:nvSpPr>
        <p:spPr>
          <a:xfrm>
            <a:off x="385763" y="850106"/>
            <a:ext cx="6146101" cy="3585597"/>
          </a:xfrm>
          <a:prstGeom prst="rect">
            <a:avLst/>
          </a:prstGeom>
          <a:noFill/>
        </p:spPr>
        <p:txBody>
          <a:bodyPr wrap="square" rtlCol="0">
            <a:spAutoFit/>
          </a:bodyPr>
          <a:lstStyle/>
          <a:p>
            <a:r>
              <a:rPr lang="fr-FR" b="1" dirty="0">
                <a:solidFill>
                  <a:schemeClr val="bg2">
                    <a:lumMod val="50000"/>
                  </a:schemeClr>
                </a:solidFill>
                <a:latin typeface="Calibri" panose="020F0502020204030204" pitchFamily="34" charset="0"/>
                <a:ea typeface="Calibri" panose="020F0502020204030204" pitchFamily="34" charset="0"/>
              </a:rPr>
              <a:t>Qu’est-ce que l’identité numérique scientifique ?</a:t>
            </a:r>
          </a:p>
          <a:p>
            <a:endParaRPr lang="fr-FR" sz="1400" dirty="0"/>
          </a:p>
          <a:p>
            <a:pPr algn="just"/>
            <a:r>
              <a:rPr lang="fr-FR" sz="1400" dirty="0">
                <a:solidFill>
                  <a:schemeClr val="tx2"/>
                </a:solidFill>
              </a:rPr>
              <a:t>Le fameux </a:t>
            </a:r>
            <a:r>
              <a:rPr lang="fr-FR" sz="1400" b="1" dirty="0">
                <a:solidFill>
                  <a:schemeClr val="tx2"/>
                </a:solidFill>
              </a:rPr>
              <a:t>« </a:t>
            </a:r>
            <a:r>
              <a:rPr lang="fr-FR" sz="1400" b="1" dirty="0" err="1">
                <a:solidFill>
                  <a:schemeClr val="tx2"/>
                </a:solidFill>
              </a:rPr>
              <a:t>Publish</a:t>
            </a:r>
            <a:r>
              <a:rPr lang="fr-FR" sz="1400" b="1" dirty="0">
                <a:solidFill>
                  <a:schemeClr val="tx2"/>
                </a:solidFill>
              </a:rPr>
              <a:t> or </a:t>
            </a:r>
            <a:r>
              <a:rPr lang="fr-FR" sz="1400" b="1" dirty="0" err="1">
                <a:solidFill>
                  <a:schemeClr val="tx2"/>
                </a:solidFill>
              </a:rPr>
              <a:t>perish</a:t>
            </a:r>
            <a:r>
              <a:rPr lang="fr-FR" sz="1400" b="1" dirty="0">
                <a:solidFill>
                  <a:schemeClr val="tx2"/>
                </a:solidFill>
              </a:rPr>
              <a:t> »</a:t>
            </a:r>
            <a:r>
              <a:rPr lang="fr-FR" sz="1400" dirty="0">
                <a:solidFill>
                  <a:schemeClr val="tx2"/>
                </a:solidFill>
              </a:rPr>
              <a:t> est progressivement complété d’un </a:t>
            </a:r>
            <a:r>
              <a:rPr lang="fr-FR" sz="1400" b="1" dirty="0">
                <a:solidFill>
                  <a:schemeClr val="tx2"/>
                </a:solidFill>
              </a:rPr>
              <a:t>« Be visible or </a:t>
            </a:r>
            <a:r>
              <a:rPr lang="fr-FR" sz="1400" b="1" dirty="0" err="1">
                <a:solidFill>
                  <a:schemeClr val="tx2"/>
                </a:solidFill>
              </a:rPr>
              <a:t>vanish</a:t>
            </a:r>
            <a:r>
              <a:rPr lang="fr-FR" sz="1400" b="1" dirty="0">
                <a:solidFill>
                  <a:schemeClr val="tx2"/>
                </a:solidFill>
              </a:rPr>
              <a:t> »</a:t>
            </a:r>
            <a:r>
              <a:rPr lang="fr-FR" sz="1400" dirty="0">
                <a:solidFill>
                  <a:schemeClr val="tx2"/>
                </a:solidFill>
              </a:rPr>
              <a:t>. Publier ne suffit plus ; il faut aussi rendre ses travaux visibles et accessibles.</a:t>
            </a:r>
          </a:p>
          <a:p>
            <a:pPr algn="just"/>
            <a:endParaRPr lang="fr-FR" sz="1400" dirty="0">
              <a:solidFill>
                <a:schemeClr val="tx2"/>
              </a:solidFill>
            </a:endParaRPr>
          </a:p>
          <a:p>
            <a:pPr algn="just"/>
            <a:r>
              <a:rPr lang="fr-FR" sz="1400" dirty="0">
                <a:solidFill>
                  <a:schemeClr val="tx2"/>
                </a:solidFill>
              </a:rPr>
              <a:t>Cette visibilité est liée à un ensemble des traces en ligne : l’identité numérique d’un chercheur correspond à toutes les informations et traces professionnelles qu’il laisse sur le Web (profils, publications, interactions…). Ces éléments, réorganisés par les moteurs de recherche, forment </a:t>
            </a:r>
            <a:r>
              <a:rPr lang="fr-FR" sz="1400" b="1" dirty="0">
                <a:solidFill>
                  <a:schemeClr val="tx2"/>
                </a:solidFill>
              </a:rPr>
              <a:t>l’image numérique du chercheur</a:t>
            </a:r>
            <a:r>
              <a:rPr lang="fr-FR" sz="1400" dirty="0">
                <a:solidFill>
                  <a:schemeClr val="tx2"/>
                </a:solidFill>
              </a:rPr>
              <a:t>.</a:t>
            </a:r>
          </a:p>
          <a:p>
            <a:pPr algn="just"/>
            <a:endParaRPr lang="fr-FR" sz="1400" dirty="0">
              <a:solidFill>
                <a:schemeClr val="tx2"/>
              </a:solidFill>
            </a:endParaRPr>
          </a:p>
          <a:p>
            <a:pPr algn="just"/>
            <a:r>
              <a:rPr lang="fr-FR" sz="1400" dirty="0">
                <a:solidFill>
                  <a:schemeClr val="tx2"/>
                </a:solidFill>
              </a:rPr>
              <a:t>L’identité numérique influence </a:t>
            </a:r>
            <a:r>
              <a:rPr lang="fr-FR" sz="1400" b="1" dirty="0">
                <a:solidFill>
                  <a:schemeClr val="tx2"/>
                </a:solidFill>
              </a:rPr>
              <a:t>la visibilité scientifique</a:t>
            </a:r>
            <a:r>
              <a:rPr lang="fr-FR" sz="1400" dirty="0">
                <a:solidFill>
                  <a:schemeClr val="tx2"/>
                </a:solidFill>
              </a:rPr>
              <a:t>, l’e‑réputation du chercheur et l’impact de ses travaux au sein de la communauté (nombre de citations par des chercheurs identifiés, partages, vues).</a:t>
            </a:r>
            <a:endParaRPr lang="fr-FR" sz="1100" dirty="0">
              <a:solidFill>
                <a:schemeClr val="tx2"/>
              </a:solidFill>
            </a:endParaRPr>
          </a:p>
          <a:p>
            <a:pPr>
              <a:spcAft>
                <a:spcPts val="600"/>
              </a:spcAft>
            </a:pPr>
            <a:endParaRPr lang="fr-FR" sz="1300" b="0" i="0" u="none" strike="noStrike" baseline="0" dirty="0">
              <a:solidFill>
                <a:srgbClr val="000000"/>
              </a:solidFill>
              <a:latin typeface="Brix Slab Regular"/>
            </a:endParaRPr>
          </a:p>
        </p:txBody>
      </p:sp>
      <p:pic>
        <p:nvPicPr>
          <p:cNvPr id="8194" name="Picture 2" descr="Clipart d'empreintes digitales Photo stock libre - Public Domain Pictures">
            <a:extLst>
              <a:ext uri="{FF2B5EF4-FFF2-40B4-BE49-F238E27FC236}">
                <a16:creationId xmlns:a16="http://schemas.microsoft.com/office/drawing/2014/main" id="{0E23080B-6D4C-25A4-FEEA-6223E80683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76917" y="613476"/>
            <a:ext cx="550352" cy="660422"/>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La Science Ouverte en bref">
            <a:extLst>
              <a:ext uri="{FF2B5EF4-FFF2-40B4-BE49-F238E27FC236}">
                <a16:creationId xmlns:a16="http://schemas.microsoft.com/office/drawing/2014/main" id="{B2282792-FFE1-C5A1-5405-D79773B07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5590" y="1360360"/>
            <a:ext cx="2360403" cy="250202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4508820"/>
      </p:ext>
    </p:extLst>
  </p:cSld>
  <p:clrMapOvr>
    <a:masterClrMapping/>
  </p:clrMapOvr>
  <p:transition spd="slow">
    <p:wipe dir="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121D1F-0E14-6ECF-3122-AE0B029DD42D}"/>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2DD0603F-F685-FB5A-2D1A-FC0E4684F465}"/>
              </a:ext>
            </a:extLst>
          </p:cNvPr>
          <p:cNvSpPr>
            <a:spLocks noGrp="1"/>
          </p:cNvSpPr>
          <p:nvPr>
            <p:ph type="sldNum" sz="quarter" idx="12"/>
          </p:nvPr>
        </p:nvSpPr>
        <p:spPr/>
        <p:txBody>
          <a:bodyPr/>
          <a:lstStyle/>
          <a:p>
            <a:fld id="{72FF23E9-D3D1-4C24-AD6F-39D89FCF5FEC}" type="slidenum">
              <a:rPr lang="fr-FR" smtClean="0"/>
              <a:pPr/>
              <a:t>4</a:t>
            </a:fld>
            <a:endParaRPr lang="fr-FR" dirty="0"/>
          </a:p>
        </p:txBody>
      </p:sp>
      <p:sp>
        <p:nvSpPr>
          <p:cNvPr id="7" name="ZoneTexte 6">
            <a:extLst>
              <a:ext uri="{FF2B5EF4-FFF2-40B4-BE49-F238E27FC236}">
                <a16:creationId xmlns:a16="http://schemas.microsoft.com/office/drawing/2014/main" id="{CCAADDFE-46A0-8AE8-69BA-EA9B12FD8990}"/>
              </a:ext>
            </a:extLst>
          </p:cNvPr>
          <p:cNvSpPr txBox="1"/>
          <p:nvPr/>
        </p:nvSpPr>
        <p:spPr>
          <a:xfrm>
            <a:off x="385763" y="850106"/>
            <a:ext cx="6082094" cy="4278094"/>
          </a:xfrm>
          <a:prstGeom prst="rect">
            <a:avLst/>
          </a:prstGeom>
          <a:noFill/>
        </p:spPr>
        <p:txBody>
          <a:bodyPr wrap="square" rtlCol="0">
            <a:spAutoFit/>
          </a:bodyPr>
          <a:lstStyle/>
          <a:p>
            <a:r>
              <a:rPr lang="fr-FR" b="1" dirty="0">
                <a:solidFill>
                  <a:schemeClr val="bg2">
                    <a:lumMod val="50000"/>
                  </a:schemeClr>
                </a:solidFill>
                <a:latin typeface="Calibri" panose="020F0502020204030204" pitchFamily="34" charset="0"/>
                <a:ea typeface="Calibri" panose="020F0502020204030204" pitchFamily="34" charset="0"/>
              </a:rPr>
              <a:t>Enjeux et importance pour le chercheur</a:t>
            </a:r>
          </a:p>
          <a:p>
            <a:endParaRPr lang="fr-FR" sz="1400" dirty="0"/>
          </a:p>
          <a:p>
            <a:pPr algn="just"/>
            <a:r>
              <a:rPr lang="fr-FR" sz="1200" dirty="0">
                <a:solidFill>
                  <a:schemeClr val="tx2"/>
                </a:solidFill>
              </a:rPr>
              <a:t>Augmenter l’audience de ses travaux et « être reconnu comme spécialiste d’un domaine » grâce à une présence en ligne définit la </a:t>
            </a:r>
            <a:r>
              <a:rPr lang="fr-FR" sz="1200" b="1" dirty="0">
                <a:solidFill>
                  <a:schemeClr val="tx2"/>
                </a:solidFill>
              </a:rPr>
              <a:t>visibilité académique du chercheur</a:t>
            </a:r>
            <a:r>
              <a:rPr lang="fr-FR" sz="1200" dirty="0">
                <a:solidFill>
                  <a:schemeClr val="tx2"/>
                </a:solidFill>
              </a:rPr>
              <a:t>. Un chercheur insuffisamment visible risque de « disparaître » dans sa discipline.</a:t>
            </a:r>
          </a:p>
          <a:p>
            <a:pPr algn="just"/>
            <a:endParaRPr lang="fr-FR" sz="1200" dirty="0">
              <a:solidFill>
                <a:schemeClr val="tx2"/>
              </a:solidFill>
            </a:endParaRPr>
          </a:p>
          <a:p>
            <a:pPr algn="just"/>
            <a:r>
              <a:rPr lang="fr-FR" sz="1200" dirty="0">
                <a:solidFill>
                  <a:schemeClr val="tx2"/>
                </a:solidFill>
              </a:rPr>
              <a:t>Assurer une attribution correcte de ses publications malgré les homonymes est indispensable pour </a:t>
            </a:r>
            <a:r>
              <a:rPr lang="fr-FR" sz="1200" b="1" dirty="0">
                <a:solidFill>
                  <a:schemeClr val="tx2"/>
                </a:solidFill>
              </a:rPr>
              <a:t>la reconnaissance et l’attribution de travaux du chercheur</a:t>
            </a:r>
            <a:r>
              <a:rPr lang="fr-FR" sz="1200" dirty="0">
                <a:solidFill>
                  <a:schemeClr val="tx2"/>
                </a:solidFill>
              </a:rPr>
              <a:t>. Les identifiants uniques (</a:t>
            </a:r>
            <a:r>
              <a:rPr lang="fr-FR" sz="1200" dirty="0" err="1">
                <a:solidFill>
                  <a:schemeClr val="tx2"/>
                </a:solidFill>
              </a:rPr>
              <a:t>IdHAL</a:t>
            </a:r>
            <a:r>
              <a:rPr lang="fr-FR" sz="1200" dirty="0">
                <a:solidFill>
                  <a:schemeClr val="tx2"/>
                </a:solidFill>
              </a:rPr>
              <a:t> ou ORCID) permettent cela.</a:t>
            </a:r>
          </a:p>
          <a:p>
            <a:pPr algn="just"/>
            <a:endParaRPr lang="fr-FR" sz="1200" dirty="0">
              <a:solidFill>
                <a:schemeClr val="tx2"/>
              </a:solidFill>
            </a:endParaRPr>
          </a:p>
          <a:p>
            <a:pPr algn="just"/>
            <a:r>
              <a:rPr lang="fr-FR" sz="1200" b="1" dirty="0">
                <a:solidFill>
                  <a:schemeClr val="tx2"/>
                </a:solidFill>
              </a:rPr>
              <a:t>E-réputation maîtrisée : </a:t>
            </a:r>
            <a:r>
              <a:rPr lang="fr-FR" sz="1200" dirty="0">
                <a:solidFill>
                  <a:schemeClr val="tx2"/>
                </a:solidFill>
              </a:rPr>
              <a:t>Contrôler son image professionnelle en ligne et se protéger des usurpations ou commentaires. Une identité numérique soignée contribue à une réputation numérique positive dans son domaine.</a:t>
            </a:r>
          </a:p>
          <a:p>
            <a:pPr algn="just"/>
            <a:endParaRPr lang="fr-FR" sz="1200" dirty="0">
              <a:solidFill>
                <a:schemeClr val="tx2"/>
              </a:solidFill>
            </a:endParaRPr>
          </a:p>
          <a:p>
            <a:pPr algn="just"/>
            <a:r>
              <a:rPr lang="fr-FR" sz="1200" b="1" dirty="0">
                <a:solidFill>
                  <a:schemeClr val="tx2"/>
                </a:solidFill>
              </a:rPr>
              <a:t>Impact &amp; collaborations : </a:t>
            </a:r>
            <a:r>
              <a:rPr lang="fr-FR" sz="1200" dirty="0">
                <a:solidFill>
                  <a:schemeClr val="tx2"/>
                </a:solidFill>
              </a:rPr>
              <a:t>Une bonne présence en ligne élargit le réseau du chercheur et peut susciter des opportunités de partenariat scientifique. Partager ses résultats en libre accès accroît également leur impact potentiel par </a:t>
            </a:r>
            <a:r>
              <a:rPr lang="fr-FR" sz="1200" dirty="0" err="1">
                <a:solidFill>
                  <a:schemeClr val="tx2"/>
                </a:solidFill>
              </a:rPr>
              <a:t>citabilité</a:t>
            </a:r>
            <a:r>
              <a:rPr lang="fr-FR" sz="1200" dirty="0">
                <a:solidFill>
                  <a:schemeClr val="tx2"/>
                </a:solidFill>
              </a:rPr>
              <a:t>.</a:t>
            </a:r>
          </a:p>
          <a:p>
            <a:pPr algn="just"/>
            <a:endParaRPr lang="fr-FR" sz="1200" dirty="0">
              <a:solidFill>
                <a:schemeClr val="tx2"/>
              </a:solidFill>
            </a:endParaRPr>
          </a:p>
          <a:p>
            <a:pPr algn="just"/>
            <a:r>
              <a:rPr lang="fr-FR" sz="1200" b="1" dirty="0">
                <a:solidFill>
                  <a:schemeClr val="tx2"/>
                </a:solidFill>
              </a:rPr>
              <a:t>Exigences de la Science ouverte : </a:t>
            </a:r>
            <a:r>
              <a:rPr lang="fr-FR" sz="1200" dirty="0">
                <a:solidFill>
                  <a:schemeClr val="tx2"/>
                </a:solidFill>
              </a:rPr>
              <a:t>De plus en plus d’éditeurs de revues et de financeurs demandent aux chercheurs de fournir un identifiant, souvent ORCID, lors des soumissions d’articles ou demandes de financement. Les institutions encouragent donc fortement les chercheurs à se doter de ces outils, et les doctorants également.</a:t>
            </a:r>
            <a:endParaRPr lang="fr-FR" sz="1200" b="0" i="0" u="none" strike="noStrike" baseline="0" dirty="0">
              <a:solidFill>
                <a:schemeClr val="tx2"/>
              </a:solidFill>
              <a:latin typeface="Brix Slab Regular"/>
            </a:endParaRPr>
          </a:p>
        </p:txBody>
      </p:sp>
      <p:pic>
        <p:nvPicPr>
          <p:cNvPr id="9218" name="Picture 2">
            <a:hlinkClick r:id="rId2"/>
            <a:extLst>
              <a:ext uri="{FF2B5EF4-FFF2-40B4-BE49-F238E27FC236}">
                <a16:creationId xmlns:a16="http://schemas.microsoft.com/office/drawing/2014/main" id="{A7916755-5A28-5E03-FF83-D11F2AEAD5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7414" y="1588008"/>
            <a:ext cx="1618584" cy="2289048"/>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2" name="Image 1" descr="Une image contenant Graphique, symbole, logo, Police&#10;&#10;Le contenu généré par l’IA peut être incorrect.">
            <a:extLst>
              <a:ext uri="{FF2B5EF4-FFF2-40B4-BE49-F238E27FC236}">
                <a16:creationId xmlns:a16="http://schemas.microsoft.com/office/drawing/2014/main" id="{E361B864-9E09-4D70-AD67-611AC1128235}"/>
              </a:ext>
            </a:extLst>
          </p:cNvPr>
          <p:cNvPicPr>
            <a:picLocks noChangeAspect="1"/>
          </p:cNvPicPr>
          <p:nvPr/>
        </p:nvPicPr>
        <p:blipFill>
          <a:blip r:embed="rId4"/>
          <a:stretch>
            <a:fillRect/>
          </a:stretch>
        </p:blipFill>
        <p:spPr>
          <a:xfrm>
            <a:off x="8615998" y="3380960"/>
            <a:ext cx="601319" cy="601319"/>
          </a:xfrm>
          <a:prstGeom prst="rect">
            <a:avLst/>
          </a:prstGeom>
        </p:spPr>
      </p:pic>
    </p:spTree>
    <p:extLst>
      <p:ext uri="{BB962C8B-B14F-4D97-AF65-F5344CB8AC3E}">
        <p14:creationId xmlns:p14="http://schemas.microsoft.com/office/powerpoint/2010/main" val="2227364647"/>
      </p:ext>
    </p:extLst>
  </p:cSld>
  <p:clrMapOvr>
    <a:masterClrMapping/>
  </p:clrMapOvr>
  <p:transition spd="slow">
    <p:wipe dir="r"/>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DE59C6-2792-AA12-44AC-34B334C6FF8B}"/>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AA31C23-0F05-901E-4087-2DD568EC8204}"/>
              </a:ext>
            </a:extLst>
          </p:cNvPr>
          <p:cNvSpPr>
            <a:spLocks noGrp="1"/>
          </p:cNvSpPr>
          <p:nvPr>
            <p:ph type="sldNum" sz="quarter" idx="12"/>
          </p:nvPr>
        </p:nvSpPr>
        <p:spPr/>
        <p:txBody>
          <a:bodyPr/>
          <a:lstStyle/>
          <a:p>
            <a:fld id="{72FF23E9-D3D1-4C24-AD6F-39D89FCF5FEC}" type="slidenum">
              <a:rPr lang="fr-FR" smtClean="0"/>
              <a:pPr/>
              <a:t>5</a:t>
            </a:fld>
            <a:endParaRPr lang="fr-FR" dirty="0"/>
          </a:p>
        </p:txBody>
      </p:sp>
      <p:sp>
        <p:nvSpPr>
          <p:cNvPr id="7" name="ZoneTexte 6">
            <a:extLst>
              <a:ext uri="{FF2B5EF4-FFF2-40B4-BE49-F238E27FC236}">
                <a16:creationId xmlns:a16="http://schemas.microsoft.com/office/drawing/2014/main" id="{6A543DD3-9C1D-AA4D-000E-B195808A3F94}"/>
              </a:ext>
            </a:extLst>
          </p:cNvPr>
          <p:cNvSpPr txBox="1"/>
          <p:nvPr/>
        </p:nvSpPr>
        <p:spPr>
          <a:xfrm>
            <a:off x="385763" y="850106"/>
            <a:ext cx="5761037" cy="4247317"/>
          </a:xfrm>
          <a:prstGeom prst="rect">
            <a:avLst/>
          </a:prstGeom>
          <a:noFill/>
        </p:spPr>
        <p:txBody>
          <a:bodyPr wrap="square" rtlCol="0">
            <a:spAutoFit/>
          </a:bodyPr>
          <a:lstStyle/>
          <a:p>
            <a:r>
              <a:rPr lang="fr-FR" b="1" dirty="0">
                <a:solidFill>
                  <a:schemeClr val="bg2">
                    <a:lumMod val="50000"/>
                  </a:schemeClr>
                </a:solidFill>
                <a:latin typeface="Calibri" panose="020F0502020204030204" pitchFamily="34" charset="0"/>
                <a:ea typeface="Calibri" panose="020F0502020204030204" pitchFamily="34" charset="0"/>
              </a:rPr>
              <a:t>Identifiants numériques du chercheur : rôle et panorama</a:t>
            </a:r>
          </a:p>
          <a:p>
            <a:endParaRPr lang="fr-FR" sz="1400" dirty="0"/>
          </a:p>
          <a:p>
            <a:pPr algn="just"/>
            <a:r>
              <a:rPr lang="fr-FR" sz="1300" b="1" dirty="0">
                <a:solidFill>
                  <a:schemeClr val="tx2"/>
                </a:solidFill>
              </a:rPr>
              <a:t>Les identifiants chercheurs (PID) </a:t>
            </a:r>
            <a:r>
              <a:rPr lang="fr-FR" sz="1300" dirty="0">
                <a:solidFill>
                  <a:schemeClr val="tx2"/>
                </a:solidFill>
              </a:rPr>
              <a:t>sont des identifiants numériques uniques et pérennes attribués à un auteur académique. Ils permettent de distinguer de façon univoque un chercheur dans la littérature scientifique et de lier ses travaux à son profil. Ces identifiants sont devenus des outils clés de la science ouverte pour améliorer l’attribution des publications et la visibilité des chercheurs.</a:t>
            </a:r>
          </a:p>
          <a:p>
            <a:pPr algn="just"/>
            <a:endParaRPr lang="fr-FR" sz="1300" dirty="0">
              <a:solidFill>
                <a:schemeClr val="tx2"/>
              </a:solidFill>
            </a:endParaRPr>
          </a:p>
          <a:p>
            <a:pPr algn="just"/>
            <a:r>
              <a:rPr lang="fr-FR" sz="1300" b="1" dirty="0">
                <a:solidFill>
                  <a:schemeClr val="tx2"/>
                </a:solidFill>
              </a:rPr>
              <a:t>Pourquoi des identifiants ? </a:t>
            </a:r>
            <a:r>
              <a:rPr lang="fr-FR" sz="1300" dirty="0">
                <a:solidFill>
                  <a:schemeClr val="tx2"/>
                </a:solidFill>
              </a:rPr>
              <a:t>Ils résolvent les problèmes d’homonymie, de variations de nom ou d’affiliation, en garantissant qu’une publication est bien associée au bon auteur. Ils facilitent le suivi bibliométrique des carrières et l’agrégation des publications d’un même chercheur sur différentes plateformes.</a:t>
            </a:r>
          </a:p>
          <a:p>
            <a:pPr algn="just"/>
            <a:endParaRPr lang="fr-FR" sz="1300" dirty="0">
              <a:solidFill>
                <a:schemeClr val="tx2"/>
              </a:solidFill>
            </a:endParaRPr>
          </a:p>
          <a:p>
            <a:pPr algn="just"/>
            <a:r>
              <a:rPr lang="fr-FR" sz="1300" b="1" dirty="0">
                <a:solidFill>
                  <a:schemeClr val="tx2"/>
                </a:solidFill>
              </a:rPr>
              <a:t>Tour d’horizon des identifiants : </a:t>
            </a:r>
            <a:r>
              <a:rPr lang="fr-FR" sz="1300" dirty="0">
                <a:solidFill>
                  <a:schemeClr val="tx2"/>
                </a:solidFill>
              </a:rPr>
              <a:t>il existe plusieurs identifiants auteurs, internationaux ou locaux. </a:t>
            </a:r>
          </a:p>
          <a:p>
            <a:pPr algn="just"/>
            <a:r>
              <a:rPr lang="fr-FR" sz="1300" dirty="0">
                <a:solidFill>
                  <a:schemeClr val="tx2"/>
                </a:solidFill>
              </a:rPr>
              <a:t>Ceux que nous approfondirons aujourd’hui sont :</a:t>
            </a:r>
          </a:p>
          <a:p>
            <a:pPr algn="just"/>
            <a:endParaRPr lang="fr-FR" sz="1200" b="1" dirty="0">
              <a:solidFill>
                <a:schemeClr val="tx2"/>
              </a:solidFill>
            </a:endParaRPr>
          </a:p>
          <a:p>
            <a:pPr marL="228600" indent="-228600" algn="just">
              <a:buFont typeface="+mj-lt"/>
              <a:buAutoNum type="arabicPeriod"/>
            </a:pPr>
            <a:r>
              <a:rPr lang="fr-FR" sz="1100" b="1" dirty="0">
                <a:solidFill>
                  <a:schemeClr val="tx2"/>
                </a:solidFill>
              </a:rPr>
              <a:t>ORCID – </a:t>
            </a:r>
            <a:r>
              <a:rPr lang="fr-FR" sz="1100" dirty="0">
                <a:solidFill>
                  <a:schemeClr val="tx2"/>
                </a:solidFill>
              </a:rPr>
              <a:t>identifiant international et interopérable pour les chercheurs (toutes disciplines scientifiques).</a:t>
            </a:r>
          </a:p>
          <a:p>
            <a:pPr marL="228600" indent="-228600" algn="just">
              <a:buFont typeface="+mj-lt"/>
              <a:buAutoNum type="arabicPeriod"/>
            </a:pPr>
            <a:endParaRPr lang="fr-FR" sz="1100" b="1" dirty="0">
              <a:solidFill>
                <a:schemeClr val="tx2"/>
              </a:solidFill>
            </a:endParaRPr>
          </a:p>
          <a:p>
            <a:pPr marL="228600" indent="-228600" algn="just">
              <a:buFont typeface="+mj-lt"/>
              <a:buAutoNum type="arabicPeriod"/>
            </a:pPr>
            <a:r>
              <a:rPr lang="fr-FR" sz="1100" b="1" dirty="0" err="1">
                <a:solidFill>
                  <a:schemeClr val="tx2"/>
                </a:solidFill>
              </a:rPr>
              <a:t>IdHAL</a:t>
            </a:r>
            <a:r>
              <a:rPr lang="fr-FR" sz="1100" b="1" dirty="0">
                <a:solidFill>
                  <a:schemeClr val="tx2"/>
                </a:solidFill>
              </a:rPr>
              <a:t> – </a:t>
            </a:r>
            <a:r>
              <a:rPr lang="fr-FR" sz="1100" dirty="0">
                <a:solidFill>
                  <a:schemeClr val="tx2"/>
                </a:solidFill>
              </a:rPr>
              <a:t>identifiant auteur dans l’archive ouverte HAL (France).</a:t>
            </a:r>
          </a:p>
        </p:txBody>
      </p:sp>
      <p:pic>
        <p:nvPicPr>
          <p:cNvPr id="1037" name="Picture 13">
            <a:extLst>
              <a:ext uri="{FF2B5EF4-FFF2-40B4-BE49-F238E27FC236}">
                <a16:creationId xmlns:a16="http://schemas.microsoft.com/office/drawing/2014/main" id="{CFC2B1C3-7FE8-FADC-9449-D7DEA400AF85}"/>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6202172" y="1397287"/>
            <a:ext cx="1378343" cy="177136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81BAD297-BD2A-A268-0247-9BC05F82ECD4}"/>
              </a:ext>
            </a:extLst>
          </p:cNvPr>
          <p:cNvSpPr txBox="1"/>
          <p:nvPr/>
        </p:nvSpPr>
        <p:spPr>
          <a:xfrm>
            <a:off x="6272022" y="3148766"/>
            <a:ext cx="1560767" cy="169277"/>
          </a:xfrm>
          <a:prstGeom prst="rect">
            <a:avLst/>
          </a:prstGeom>
          <a:noFill/>
        </p:spPr>
        <p:txBody>
          <a:bodyPr wrap="square" rtlCol="0">
            <a:spAutoFit/>
          </a:bodyPr>
          <a:lstStyle/>
          <a:p>
            <a:r>
              <a:rPr lang="fr-FR" sz="500" dirty="0"/>
              <a:t>René Magritte, </a:t>
            </a:r>
            <a:r>
              <a:rPr lang="fr-FR" sz="500" i="1" dirty="0"/>
              <a:t>Le </a:t>
            </a:r>
            <a:r>
              <a:rPr lang="fr-FR" sz="500" i="1" dirty="0" err="1"/>
              <a:t>Pelerin</a:t>
            </a:r>
            <a:r>
              <a:rPr lang="fr-FR" sz="500" dirty="0"/>
              <a:t>, 1966</a:t>
            </a:r>
          </a:p>
        </p:txBody>
      </p:sp>
      <p:pic>
        <p:nvPicPr>
          <p:cNvPr id="1039" name="Picture 15" descr="La reproduction interdite de Magritte : interprétations (TS3, 2016) |  Atelier philo">
            <a:extLst>
              <a:ext uri="{FF2B5EF4-FFF2-40B4-BE49-F238E27FC236}">
                <a16:creationId xmlns:a16="http://schemas.microsoft.com/office/drawing/2014/main" id="{9A9FDB55-E0EF-66B6-10B1-29F71A125E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91152" y="3193032"/>
            <a:ext cx="1444898" cy="1803340"/>
          </a:xfrm>
          <a:prstGeom prst="rect">
            <a:avLst/>
          </a:prstGeom>
          <a:noFill/>
          <a:extLst>
            <a:ext uri="{909E8E84-426E-40DD-AFC4-6F175D3DCCD1}">
              <a14:hiddenFill xmlns:a14="http://schemas.microsoft.com/office/drawing/2010/main">
                <a:solidFill>
                  <a:srgbClr val="FFFFFF"/>
                </a:solidFill>
              </a14:hiddenFill>
            </a:ext>
          </a:extLst>
        </p:spPr>
      </p:pic>
      <p:sp>
        <p:nvSpPr>
          <p:cNvPr id="5" name="ZoneTexte 4">
            <a:extLst>
              <a:ext uri="{FF2B5EF4-FFF2-40B4-BE49-F238E27FC236}">
                <a16:creationId xmlns:a16="http://schemas.microsoft.com/office/drawing/2014/main" id="{A59B8F51-8773-EE3F-ED96-9CF13F2528C8}"/>
              </a:ext>
            </a:extLst>
          </p:cNvPr>
          <p:cNvSpPr txBox="1"/>
          <p:nvPr/>
        </p:nvSpPr>
        <p:spPr>
          <a:xfrm>
            <a:off x="7650365" y="3071822"/>
            <a:ext cx="1560767" cy="169277"/>
          </a:xfrm>
          <a:prstGeom prst="rect">
            <a:avLst/>
          </a:prstGeom>
          <a:noFill/>
        </p:spPr>
        <p:txBody>
          <a:bodyPr wrap="square" rtlCol="0">
            <a:spAutoFit/>
          </a:bodyPr>
          <a:lstStyle/>
          <a:p>
            <a:r>
              <a:rPr lang="fr-FR" sz="500" dirty="0"/>
              <a:t>René Magritte, </a:t>
            </a:r>
            <a:r>
              <a:rPr lang="fr-FR" sz="500" i="1" dirty="0"/>
              <a:t>La reproduction interdite, 1937</a:t>
            </a:r>
            <a:endParaRPr lang="fr-FR" sz="500" dirty="0"/>
          </a:p>
        </p:txBody>
      </p:sp>
    </p:spTree>
    <p:extLst>
      <p:ext uri="{BB962C8B-B14F-4D97-AF65-F5344CB8AC3E}">
        <p14:creationId xmlns:p14="http://schemas.microsoft.com/office/powerpoint/2010/main" val="2118957195"/>
      </p:ext>
    </p:extLst>
  </p:cSld>
  <p:clrMapOvr>
    <a:masterClrMapping/>
  </p:clrMapOvr>
  <p:transition spd="slow">
    <p:wipe dir="r"/>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700467-3D93-C91A-0E86-A163A4AA732A}"/>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6FD3E350-82EF-7A3B-8E44-7D3B987A752B}"/>
              </a:ext>
            </a:extLst>
          </p:cNvPr>
          <p:cNvSpPr>
            <a:spLocks noGrp="1"/>
          </p:cNvSpPr>
          <p:nvPr>
            <p:ph type="sldNum" sz="quarter" idx="12"/>
          </p:nvPr>
        </p:nvSpPr>
        <p:spPr/>
        <p:txBody>
          <a:bodyPr/>
          <a:lstStyle/>
          <a:p>
            <a:fld id="{72FF23E9-D3D1-4C24-AD6F-39D89FCF5FEC}" type="slidenum">
              <a:rPr lang="fr-FR" smtClean="0"/>
              <a:pPr/>
              <a:t>6</a:t>
            </a:fld>
            <a:endParaRPr lang="fr-FR" dirty="0"/>
          </a:p>
        </p:txBody>
      </p:sp>
      <p:sp>
        <p:nvSpPr>
          <p:cNvPr id="7" name="ZoneTexte 6">
            <a:extLst>
              <a:ext uri="{FF2B5EF4-FFF2-40B4-BE49-F238E27FC236}">
                <a16:creationId xmlns:a16="http://schemas.microsoft.com/office/drawing/2014/main" id="{6E15EF81-E9C8-A5AE-B57D-5BF43A87805D}"/>
              </a:ext>
            </a:extLst>
          </p:cNvPr>
          <p:cNvSpPr txBox="1"/>
          <p:nvPr/>
        </p:nvSpPr>
        <p:spPr>
          <a:xfrm>
            <a:off x="385763" y="850106"/>
            <a:ext cx="6222302" cy="4193456"/>
          </a:xfrm>
          <a:prstGeom prst="rect">
            <a:avLst/>
          </a:prstGeom>
          <a:noFill/>
        </p:spPr>
        <p:txBody>
          <a:bodyPr wrap="square" rtlCol="0">
            <a:spAutoFit/>
          </a:bodyPr>
          <a:lstStyle/>
          <a:p>
            <a:r>
              <a:rPr lang="en-US" sz="1400" b="1" dirty="0">
                <a:solidFill>
                  <a:schemeClr val="bg2">
                    <a:lumMod val="50000"/>
                  </a:schemeClr>
                </a:solidFill>
                <a:latin typeface="Calibri" panose="020F0502020204030204" pitchFamily="34" charset="0"/>
                <a:ea typeface="Calibri" panose="020F0502020204030204" pitchFamily="34" charset="0"/>
              </a:rPr>
              <a:t>Focus sur ORCID – Open Researcher and Contributor ID</a:t>
            </a:r>
          </a:p>
          <a:p>
            <a:endParaRPr lang="fr-FR" sz="1100" dirty="0"/>
          </a:p>
          <a:p>
            <a:pPr algn="just"/>
            <a:r>
              <a:rPr lang="fr-FR" sz="1050" b="1" dirty="0">
                <a:solidFill>
                  <a:schemeClr val="tx2"/>
                </a:solidFill>
              </a:rPr>
              <a:t>Qu’est-ce qu’ORCID ? </a:t>
            </a:r>
            <a:r>
              <a:rPr lang="fr-FR" sz="1050" dirty="0">
                <a:solidFill>
                  <a:schemeClr val="tx2"/>
                </a:solidFill>
              </a:rPr>
              <a:t>C’est un identifiant international, unique et pérenne pour chaque chercheur, géré par une organisation à but non lucratif. Il permet d’établir des liens fiables entre un auteur et ses contributions, en assurant une attribution correcte des publications tout en éliminant les ambiguïtés liées aux noms. C’est un outil gratuit pour les chercheurs, soutenu par les cotisations d’institutions membres (le consortium ORCID-France).</a:t>
            </a:r>
          </a:p>
          <a:p>
            <a:pPr algn="just"/>
            <a:endParaRPr lang="fr-FR" sz="1050" dirty="0">
              <a:solidFill>
                <a:schemeClr val="tx2"/>
              </a:solidFill>
            </a:endParaRPr>
          </a:p>
          <a:p>
            <a:pPr algn="just"/>
            <a:r>
              <a:rPr lang="fr-FR" sz="1050" dirty="0">
                <a:solidFill>
                  <a:schemeClr val="tx2"/>
                </a:solidFill>
              </a:rPr>
              <a:t>Le profil ORCID, contrôlé par le chercheur lui-même, peut contenir </a:t>
            </a:r>
            <a:r>
              <a:rPr lang="fr-FR" sz="1050" b="1" dirty="0">
                <a:solidFill>
                  <a:schemeClr val="tx2"/>
                </a:solidFill>
              </a:rPr>
              <a:t>la liste de ses publications, son parcours (affiliations, diplômes) et même ses projets financés ou activités de </a:t>
            </a:r>
            <a:r>
              <a:rPr lang="fr-FR" sz="1050" b="1" dirty="0" err="1">
                <a:solidFill>
                  <a:schemeClr val="tx2"/>
                </a:solidFill>
              </a:rPr>
              <a:t>reviewing</a:t>
            </a:r>
            <a:r>
              <a:rPr lang="fr-FR" sz="1050" dirty="0">
                <a:solidFill>
                  <a:schemeClr val="tx2"/>
                </a:solidFill>
              </a:rPr>
              <a:t>. L’alimentation du profil peut se faire manuellement par le chercheur, par des éditeurs lors de publications, ou via des liens avec d’autres bases et identifiants, L’import peut être automatisé.</a:t>
            </a:r>
          </a:p>
          <a:p>
            <a:pPr algn="just"/>
            <a:endParaRPr lang="fr-FR" sz="1050" dirty="0">
              <a:solidFill>
                <a:schemeClr val="tx2"/>
              </a:solidFill>
            </a:endParaRPr>
          </a:p>
          <a:p>
            <a:pPr algn="just"/>
            <a:r>
              <a:rPr lang="fr-FR" sz="1050" b="1" dirty="0">
                <a:solidFill>
                  <a:schemeClr val="tx2"/>
                </a:solidFill>
              </a:rPr>
              <a:t>Adoption généralisée ! </a:t>
            </a:r>
            <a:r>
              <a:rPr lang="fr-FR" sz="1050" dirty="0">
                <a:solidFill>
                  <a:schemeClr val="tx2"/>
                </a:solidFill>
              </a:rPr>
              <a:t>ORCID est devenu un « incontournable » de l’écosystème scientifique. De nombreux éditeurs scientifiques, agences de financement et plateformes académiques l’intègrent. ORCID présente un intérêt majeur pour les chercheurs : il est gratuit, reconnu à l’international, et interopérable avec de nombreux systèmes d’information, qu’il s’agisse de bases bibliographiques (comme </a:t>
            </a:r>
            <a:r>
              <a:rPr lang="fr-FR" sz="1050" dirty="0" err="1">
                <a:solidFill>
                  <a:schemeClr val="tx2"/>
                </a:solidFill>
              </a:rPr>
              <a:t>Scopus</a:t>
            </a:r>
            <a:r>
              <a:rPr lang="fr-FR" sz="1050" dirty="0">
                <a:solidFill>
                  <a:schemeClr val="tx2"/>
                </a:solidFill>
              </a:rPr>
              <a:t> ou Web of Science), d’éditeurs scientifiques (Elsevier, Springer, etc.), d’agences de financement (ANR, Union européenne) ou encore de plateformes de dépôt (HAL, </a:t>
            </a:r>
            <a:r>
              <a:rPr lang="fr-FR" sz="1050" dirty="0" err="1">
                <a:solidFill>
                  <a:schemeClr val="tx2"/>
                </a:solidFill>
              </a:rPr>
              <a:t>arXiv</a:t>
            </a:r>
            <a:r>
              <a:rPr lang="fr-FR" sz="1050" dirty="0">
                <a:solidFill>
                  <a:schemeClr val="tx2"/>
                </a:solidFill>
              </a:rPr>
              <a:t>…). En 2025, des millions de chercheurs utilisent ORCID dans le monde, et il est souvent exigé lors des soumissions d’articles ou projets.</a:t>
            </a:r>
          </a:p>
          <a:p>
            <a:pPr algn="just"/>
            <a:endParaRPr lang="fr-FR" sz="1050" dirty="0">
              <a:solidFill>
                <a:schemeClr val="tx2"/>
              </a:solidFill>
            </a:endParaRPr>
          </a:p>
          <a:p>
            <a:pPr algn="just"/>
            <a:r>
              <a:rPr lang="fr-FR" sz="1050" b="1" dirty="0">
                <a:solidFill>
                  <a:schemeClr val="tx2"/>
                </a:solidFill>
              </a:rPr>
              <a:t>Clé de votre visibilité ! </a:t>
            </a:r>
            <a:r>
              <a:rPr lang="fr-FR" sz="1050" dirty="0">
                <a:solidFill>
                  <a:schemeClr val="tx2"/>
                </a:solidFill>
              </a:rPr>
              <a:t>« L’ORCID est un élément clé de la construction de l’identité numérique du chercheur et de sa visibilité » souligne la bibliothèque de Sciences Po. En centralisant les informations sur un auteur et en les connectant aux différentes plateformes, ORCID renforce la présence en ligne du chercheur tout en lui redonnant la maîtrise de ses données.</a:t>
            </a:r>
            <a:endParaRPr lang="fr-FR" sz="1050" b="0" i="0" u="none" strike="noStrike" baseline="0" dirty="0">
              <a:solidFill>
                <a:schemeClr val="tx2"/>
              </a:solidFill>
              <a:latin typeface="Brix Slab Regular"/>
            </a:endParaRPr>
          </a:p>
        </p:txBody>
      </p:sp>
      <p:pic>
        <p:nvPicPr>
          <p:cNvPr id="3074" name="Picture 2">
            <a:extLst>
              <a:ext uri="{FF2B5EF4-FFF2-40B4-BE49-F238E27FC236}">
                <a16:creationId xmlns:a16="http://schemas.microsoft.com/office/drawing/2014/main" id="{02604D80-FEAD-4511-A8A6-5340BC38E3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104" y="570123"/>
            <a:ext cx="1571244" cy="559965"/>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72924EEE-FE50-9F74-FC2F-24A05F3EAA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43978" y="1575816"/>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10" name="Média en ligne 9" title="ORCID : l'identifiant chercheur pour une science ouverte | Research Identifier For Open Science">
            <a:hlinkClick r:id="" action="ppaction://media"/>
            <a:extLst>
              <a:ext uri="{FF2B5EF4-FFF2-40B4-BE49-F238E27FC236}">
                <a16:creationId xmlns:a16="http://schemas.microsoft.com/office/drawing/2014/main" id="{03B90819-0B44-BAE7-02C7-9464260E9766}"/>
              </a:ext>
            </a:extLst>
          </p:cNvPr>
          <p:cNvPicPr>
            <a:picLocks noRot="1" noChangeAspect="1"/>
          </p:cNvPicPr>
          <p:nvPr>
            <a:videoFile r:link="rId1"/>
          </p:nvPr>
        </p:nvPicPr>
        <p:blipFill>
          <a:blip r:embed="rId5"/>
          <a:stretch>
            <a:fillRect/>
          </a:stretch>
        </p:blipFill>
        <p:spPr>
          <a:xfrm>
            <a:off x="6723267" y="2571750"/>
            <a:ext cx="2224150" cy="1256538"/>
          </a:xfrm>
          <a:prstGeom prst="rect">
            <a:avLst/>
          </a:prstGeom>
        </p:spPr>
      </p:pic>
    </p:spTree>
    <p:extLst>
      <p:ext uri="{BB962C8B-B14F-4D97-AF65-F5344CB8AC3E}">
        <p14:creationId xmlns:p14="http://schemas.microsoft.com/office/powerpoint/2010/main" val="1635071420"/>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6FCED4-4096-A75D-7C9A-C64FC1FA8C86}"/>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0AFB85A-3D65-B634-93BA-415D9C4FB28E}"/>
              </a:ext>
            </a:extLst>
          </p:cNvPr>
          <p:cNvSpPr>
            <a:spLocks noGrp="1"/>
          </p:cNvSpPr>
          <p:nvPr>
            <p:ph type="sldNum" sz="quarter" idx="12"/>
          </p:nvPr>
        </p:nvSpPr>
        <p:spPr/>
        <p:txBody>
          <a:bodyPr/>
          <a:lstStyle/>
          <a:p>
            <a:fld id="{72FF23E9-D3D1-4C24-AD6F-39D89FCF5FEC}" type="slidenum">
              <a:rPr lang="fr-FR" smtClean="0"/>
              <a:pPr/>
              <a:t>7</a:t>
            </a:fld>
            <a:endParaRPr lang="fr-FR" dirty="0"/>
          </a:p>
        </p:txBody>
      </p:sp>
      <p:sp>
        <p:nvSpPr>
          <p:cNvPr id="7" name="ZoneTexte 6">
            <a:extLst>
              <a:ext uri="{FF2B5EF4-FFF2-40B4-BE49-F238E27FC236}">
                <a16:creationId xmlns:a16="http://schemas.microsoft.com/office/drawing/2014/main" id="{D1AB1094-6622-B046-8B32-7BA266C6FE46}"/>
              </a:ext>
            </a:extLst>
          </p:cNvPr>
          <p:cNvSpPr txBox="1"/>
          <p:nvPr/>
        </p:nvSpPr>
        <p:spPr>
          <a:xfrm>
            <a:off x="385763" y="783050"/>
            <a:ext cx="5673661" cy="4401205"/>
          </a:xfrm>
          <a:prstGeom prst="rect">
            <a:avLst/>
          </a:prstGeom>
          <a:noFill/>
        </p:spPr>
        <p:txBody>
          <a:bodyPr wrap="square" rtlCol="0">
            <a:spAutoFit/>
          </a:bodyPr>
          <a:lstStyle/>
          <a:p>
            <a:r>
              <a:rPr lang="fr-FR" b="1" dirty="0">
                <a:solidFill>
                  <a:schemeClr val="bg2">
                    <a:lumMod val="50000"/>
                  </a:schemeClr>
                </a:solidFill>
                <a:latin typeface="Calibri" panose="020F0502020204030204" pitchFamily="34" charset="0"/>
                <a:ea typeface="Calibri" panose="020F0502020204030204" pitchFamily="34" charset="0"/>
              </a:rPr>
              <a:t>Focus sur </a:t>
            </a:r>
            <a:r>
              <a:rPr lang="fr-FR" b="1" dirty="0" err="1">
                <a:solidFill>
                  <a:schemeClr val="bg2">
                    <a:lumMod val="50000"/>
                  </a:schemeClr>
                </a:solidFill>
                <a:latin typeface="Calibri" panose="020F0502020204030204" pitchFamily="34" charset="0"/>
                <a:ea typeface="Calibri" panose="020F0502020204030204" pitchFamily="34" charset="0"/>
              </a:rPr>
              <a:t>IdHAL</a:t>
            </a:r>
            <a:r>
              <a:rPr lang="fr-FR" b="1" dirty="0">
                <a:solidFill>
                  <a:schemeClr val="bg2">
                    <a:lumMod val="50000"/>
                  </a:schemeClr>
                </a:solidFill>
                <a:latin typeface="Calibri" panose="020F0502020204030204" pitchFamily="34" charset="0"/>
                <a:ea typeface="Calibri" panose="020F0502020204030204" pitchFamily="34" charset="0"/>
              </a:rPr>
              <a:t> – Identifiant auteur dans HAL</a:t>
            </a:r>
          </a:p>
          <a:p>
            <a:endParaRPr lang="fr-FR" sz="1200" dirty="0"/>
          </a:p>
          <a:p>
            <a:r>
              <a:rPr lang="fr-FR" sz="1000" b="1" dirty="0">
                <a:solidFill>
                  <a:schemeClr val="tx2"/>
                </a:solidFill>
              </a:rPr>
              <a:t>Identifiant HAL (</a:t>
            </a:r>
            <a:r>
              <a:rPr lang="fr-FR" sz="1000" b="1" dirty="0" err="1">
                <a:solidFill>
                  <a:schemeClr val="tx2"/>
                </a:solidFill>
              </a:rPr>
              <a:t>IdHAL</a:t>
            </a:r>
            <a:r>
              <a:rPr lang="fr-FR" sz="1000" b="1" dirty="0">
                <a:solidFill>
                  <a:schemeClr val="tx2"/>
                </a:solidFill>
              </a:rPr>
              <a:t>): </a:t>
            </a:r>
            <a:r>
              <a:rPr lang="fr-FR" sz="1000" dirty="0">
                <a:solidFill>
                  <a:schemeClr val="tx2"/>
                </a:solidFill>
              </a:rPr>
              <a:t>L’</a:t>
            </a:r>
            <a:r>
              <a:rPr lang="fr-FR" sz="1000" dirty="0" err="1">
                <a:solidFill>
                  <a:schemeClr val="tx2"/>
                </a:solidFill>
              </a:rPr>
              <a:t>IdHAL</a:t>
            </a:r>
            <a:r>
              <a:rPr lang="fr-FR" sz="1000" dirty="0">
                <a:solidFill>
                  <a:schemeClr val="tx2"/>
                </a:solidFill>
              </a:rPr>
              <a:t> est l’identifiant unique proposé par la plateforme française HAL (archives ouvertes). Il permet à un utilisateur authentifié de regrouper toutes ses publications dans HAL sous un seul profil, et ce quelles que soient les différentes variantes de son nom utilisées dans les dépôts. En choisissant une forme auteur par défaut, le chercheur uniformise la signature de ses travaux dans HAL. C’est </a:t>
            </a:r>
            <a:r>
              <a:rPr lang="fr-FR" sz="1000" b="1" dirty="0">
                <a:solidFill>
                  <a:schemeClr val="tx2"/>
                </a:solidFill>
              </a:rPr>
              <a:t>LA</a:t>
            </a:r>
            <a:r>
              <a:rPr lang="fr-FR" sz="1000" dirty="0">
                <a:solidFill>
                  <a:schemeClr val="tx2"/>
                </a:solidFill>
              </a:rPr>
              <a:t> méthode préconisée par le CNRS et le MESR.</a:t>
            </a:r>
          </a:p>
          <a:p>
            <a:endParaRPr lang="fr-FR" sz="1000" dirty="0">
              <a:solidFill>
                <a:schemeClr val="tx2"/>
              </a:solidFill>
            </a:endParaRPr>
          </a:p>
          <a:p>
            <a:r>
              <a:rPr lang="fr-FR" sz="1000" b="1" dirty="0">
                <a:solidFill>
                  <a:schemeClr val="tx2"/>
                </a:solidFill>
              </a:rPr>
              <a:t>Profil et CV HAL : </a:t>
            </a:r>
            <a:r>
              <a:rPr lang="fr-FR" sz="1000" dirty="0">
                <a:solidFill>
                  <a:schemeClr val="tx2"/>
                </a:solidFill>
              </a:rPr>
              <a:t>L’</a:t>
            </a:r>
            <a:r>
              <a:rPr lang="fr-FR" sz="1000" dirty="0" err="1">
                <a:solidFill>
                  <a:schemeClr val="tx2"/>
                </a:solidFill>
              </a:rPr>
              <a:t>idHAL</a:t>
            </a:r>
            <a:r>
              <a:rPr lang="fr-FR" sz="1000" dirty="0">
                <a:solidFill>
                  <a:schemeClr val="tx2"/>
                </a:solidFill>
              </a:rPr>
              <a:t> est associé au profil de l’utilisateur dans HAL et sert à </a:t>
            </a:r>
            <a:r>
              <a:rPr lang="fr-FR" sz="1000" b="1" dirty="0">
                <a:solidFill>
                  <a:schemeClr val="tx2"/>
                </a:solidFill>
              </a:rPr>
              <a:t>créer son CV en ligne sur HAL</a:t>
            </a:r>
            <a:r>
              <a:rPr lang="fr-FR" sz="1000" dirty="0">
                <a:solidFill>
                  <a:schemeClr val="tx2"/>
                </a:solidFill>
              </a:rPr>
              <a:t>. Grâce à l’</a:t>
            </a:r>
            <a:r>
              <a:rPr lang="fr-FR" sz="1000" dirty="0" err="1">
                <a:solidFill>
                  <a:schemeClr val="tx2"/>
                </a:solidFill>
              </a:rPr>
              <a:t>idHAL</a:t>
            </a:r>
            <a:r>
              <a:rPr lang="fr-FR" sz="1000" dirty="0">
                <a:solidFill>
                  <a:schemeClr val="tx2"/>
                </a:solidFill>
              </a:rPr>
              <a:t>, toutes les publications de l’auteur dans HAL peuvent apparaître sur une page web unique (CV HAL) regroupant sa production scientifique. Ce CV se met à jour automatiquement à chaque nouveau dépôt associé à l’</a:t>
            </a:r>
            <a:r>
              <a:rPr lang="fr-FR" sz="1000" dirty="0" err="1">
                <a:solidFill>
                  <a:schemeClr val="tx2"/>
                </a:solidFill>
              </a:rPr>
              <a:t>idHAL</a:t>
            </a:r>
            <a:r>
              <a:rPr lang="fr-FR" sz="1000" dirty="0">
                <a:solidFill>
                  <a:schemeClr val="tx2"/>
                </a:solidFill>
              </a:rPr>
              <a:t>, </a:t>
            </a:r>
            <a:r>
              <a:rPr lang="fr-FR" sz="1000" b="1" dirty="0">
                <a:solidFill>
                  <a:schemeClr val="tx2"/>
                </a:solidFill>
              </a:rPr>
              <a:t>offrant une vitrine à jour de ses travaux</a:t>
            </a:r>
            <a:r>
              <a:rPr lang="fr-FR" sz="1000" dirty="0">
                <a:solidFill>
                  <a:schemeClr val="tx2"/>
                </a:solidFill>
              </a:rPr>
              <a:t>.</a:t>
            </a:r>
          </a:p>
          <a:p>
            <a:endParaRPr lang="fr-FR" sz="1000" dirty="0">
              <a:solidFill>
                <a:schemeClr val="tx2"/>
              </a:solidFill>
            </a:endParaRPr>
          </a:p>
          <a:p>
            <a:r>
              <a:rPr lang="fr-FR" sz="1000" b="1" dirty="0">
                <a:solidFill>
                  <a:schemeClr val="tx2"/>
                </a:solidFill>
              </a:rPr>
              <a:t>HAL encourage fortement de lier son </a:t>
            </a:r>
            <a:r>
              <a:rPr lang="fr-FR" sz="1000" b="1" dirty="0" err="1">
                <a:solidFill>
                  <a:schemeClr val="tx2"/>
                </a:solidFill>
              </a:rPr>
              <a:t>idHAL</a:t>
            </a:r>
            <a:r>
              <a:rPr lang="fr-FR" sz="1000" b="1" dirty="0">
                <a:solidFill>
                  <a:schemeClr val="tx2"/>
                </a:solidFill>
              </a:rPr>
              <a:t> à son identifiant ORCID</a:t>
            </a:r>
            <a:r>
              <a:rPr lang="fr-FR" sz="1000" dirty="0">
                <a:solidFill>
                  <a:schemeClr val="tx2"/>
                </a:solidFill>
              </a:rPr>
              <a:t>. Bon à savoir : « HAL se base sur l’identifiant ORCID pour de nombreuses fonctionnalités, il est donc nécessaire de le renseigner dans son profil HAL. Pour cela, il faut au préalable se créer son </a:t>
            </a:r>
            <a:r>
              <a:rPr lang="fr-FR" sz="1000" dirty="0" err="1">
                <a:solidFill>
                  <a:schemeClr val="tx2"/>
                </a:solidFill>
              </a:rPr>
              <a:t>idHAL</a:t>
            </a:r>
            <a:r>
              <a:rPr lang="fr-FR" sz="1000" dirty="0">
                <a:solidFill>
                  <a:schemeClr val="tx2"/>
                </a:solidFill>
              </a:rPr>
              <a:t> et lui associer son identifiant ORCID » </a:t>
            </a:r>
            <a:r>
              <a:rPr lang="fr-FR" sz="1000" i="1" dirty="0">
                <a:solidFill>
                  <a:schemeClr val="tx2"/>
                </a:solidFill>
              </a:rPr>
              <a:t>(site </a:t>
            </a:r>
            <a:r>
              <a:rPr lang="fr-FR" sz="1000" i="1" dirty="0" err="1">
                <a:solidFill>
                  <a:schemeClr val="tx2"/>
                </a:solidFill>
              </a:rPr>
              <a:t>hal.science</a:t>
            </a:r>
            <a:r>
              <a:rPr lang="fr-FR" sz="1000" i="1" dirty="0">
                <a:solidFill>
                  <a:schemeClr val="tx2"/>
                </a:solidFill>
              </a:rPr>
              <a:t>).</a:t>
            </a:r>
            <a:r>
              <a:rPr lang="fr-FR" sz="1000" dirty="0">
                <a:solidFill>
                  <a:schemeClr val="tx2"/>
                </a:solidFill>
              </a:rPr>
              <a:t> Concrètement, après avoir créé votre </a:t>
            </a:r>
            <a:r>
              <a:rPr lang="fr-FR" sz="1000" dirty="0" err="1">
                <a:solidFill>
                  <a:schemeClr val="tx2"/>
                </a:solidFill>
              </a:rPr>
              <a:t>idHAL</a:t>
            </a:r>
            <a:r>
              <a:rPr lang="fr-FR" sz="1000" dirty="0">
                <a:solidFill>
                  <a:schemeClr val="tx2"/>
                </a:solidFill>
              </a:rPr>
              <a:t>, vous pouvez ajouter votre ORCID dans les paramètres de votre profil HAL, ce qui activera des options de connexion simplifiée et de transfert de publications.</a:t>
            </a:r>
          </a:p>
          <a:p>
            <a:endParaRPr lang="fr-FR" sz="1000" dirty="0">
              <a:solidFill>
                <a:schemeClr val="tx2"/>
              </a:solidFill>
            </a:endParaRPr>
          </a:p>
          <a:p>
            <a:r>
              <a:rPr lang="fr-FR" sz="1000" b="1" dirty="0">
                <a:solidFill>
                  <a:schemeClr val="tx2"/>
                </a:solidFill>
              </a:rPr>
              <a:t>Relier ORCID et </a:t>
            </a:r>
            <a:r>
              <a:rPr lang="fr-FR" sz="1000" b="1" dirty="0" err="1">
                <a:solidFill>
                  <a:schemeClr val="tx2"/>
                </a:solidFill>
              </a:rPr>
              <a:t>idHAL</a:t>
            </a:r>
            <a:r>
              <a:rPr lang="fr-FR" sz="1000" b="1" dirty="0">
                <a:solidFill>
                  <a:schemeClr val="tx2"/>
                </a:solidFill>
              </a:rPr>
              <a:t> améliore le référencement et la visibilité de vos travaux</a:t>
            </a:r>
            <a:r>
              <a:rPr lang="fr-FR" sz="1000" dirty="0">
                <a:solidFill>
                  <a:schemeClr val="tx2"/>
                </a:solidFill>
              </a:rPr>
              <a:t>. Par exemple, il devient possible d’importer vos dépôts HAL dans votre profil ORCID (métadonnées uniquement, le texte intégral restant sur HAL) afin de rendre vos publications plus visibles à l’international. Inversement, la présence de l’ORCID dans HAL permet d’éviter les confusions d’auteurs et d’affiner la suggestion de nouvelles références à déposer, en se basant sur un critère unique plutôt que sur le seul nom. Enfin, le CV HAL peut afficher vos autres identifiants (</a:t>
            </a:r>
            <a:r>
              <a:rPr lang="fr-FR" sz="1000" dirty="0" err="1">
                <a:solidFill>
                  <a:schemeClr val="tx2"/>
                </a:solidFill>
              </a:rPr>
              <a:t>ResearcherID</a:t>
            </a:r>
            <a:r>
              <a:rPr lang="fr-FR" sz="1000" dirty="0">
                <a:solidFill>
                  <a:schemeClr val="tx2"/>
                </a:solidFill>
              </a:rPr>
              <a:t>, </a:t>
            </a:r>
            <a:r>
              <a:rPr lang="fr-FR" sz="1000" dirty="0" err="1">
                <a:solidFill>
                  <a:schemeClr val="tx2"/>
                </a:solidFill>
              </a:rPr>
              <a:t>IdRef</a:t>
            </a:r>
            <a:r>
              <a:rPr lang="fr-FR" sz="1000" dirty="0">
                <a:solidFill>
                  <a:schemeClr val="tx2"/>
                </a:solidFill>
              </a:rPr>
              <a:t>…) et liens de réseaux (LinkedIn, Twitter, blog, etc.) pour centraliser toutes les facettes de votre identité numérique.</a:t>
            </a:r>
          </a:p>
        </p:txBody>
      </p:sp>
      <p:pic>
        <p:nvPicPr>
          <p:cNvPr id="2052" name="Picture 4" descr="Développer sa visibilité sur le web : des identifiants pour les chercheurs  en droit – JurIST">
            <a:extLst>
              <a:ext uri="{FF2B5EF4-FFF2-40B4-BE49-F238E27FC236}">
                <a16:creationId xmlns:a16="http://schemas.microsoft.com/office/drawing/2014/main" id="{2CF530BD-416B-0694-AA1D-25BEBB74BD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37732" y="1981962"/>
            <a:ext cx="1221164" cy="589788"/>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9228E5A5-6BCE-6F46-1086-58083BFFB98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1842" y="1353502"/>
            <a:ext cx="1292158" cy="664656"/>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Collection Créez votre CV">
            <a:hlinkClick r:id="rId4"/>
            <a:extLst>
              <a:ext uri="{FF2B5EF4-FFF2-40B4-BE49-F238E27FC236}">
                <a16:creationId xmlns:a16="http://schemas.microsoft.com/office/drawing/2014/main" id="{73FE4BED-9EF9-17C6-2CCE-2434D3224E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934006" y="2707195"/>
            <a:ext cx="1899922" cy="1068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a:solidFill>
                  <a:srgbClr val="FFFFFF"/>
                </a:solidFill>
              </a14:hiddenFill>
            </a:ext>
          </a:extLst>
        </p:spPr>
      </p:pic>
      <p:pic>
        <p:nvPicPr>
          <p:cNvPr id="9" name="Image 8">
            <a:hlinkClick r:id="rId6"/>
            <a:extLst>
              <a:ext uri="{FF2B5EF4-FFF2-40B4-BE49-F238E27FC236}">
                <a16:creationId xmlns:a16="http://schemas.microsoft.com/office/drawing/2014/main" id="{004535CA-6662-09C2-E73D-6894F3754B82}"/>
              </a:ext>
            </a:extLst>
          </p:cNvPr>
          <p:cNvPicPr>
            <a:picLocks noChangeAspect="1"/>
          </p:cNvPicPr>
          <p:nvPr/>
        </p:nvPicPr>
        <p:blipFill>
          <a:blip r:embed="rId7"/>
          <a:stretch>
            <a:fillRect/>
          </a:stretch>
        </p:blipFill>
        <p:spPr>
          <a:xfrm>
            <a:off x="6254302" y="3917822"/>
            <a:ext cx="1950914" cy="106870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330307125"/>
      </p:ext>
    </p:extLst>
  </p:cSld>
  <p:clrMapOvr>
    <a:masterClrMapping/>
  </p:clrMapOvr>
  <p:transition spd="slow">
    <p:wipe dir="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755B0F-AB6A-93B6-8B0F-70E06EE82F6F}"/>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4C5E13D8-B0BD-5F5A-3023-D885ADE09264}"/>
              </a:ext>
            </a:extLst>
          </p:cNvPr>
          <p:cNvSpPr>
            <a:spLocks noGrp="1"/>
          </p:cNvSpPr>
          <p:nvPr>
            <p:ph type="sldNum" sz="quarter" idx="12"/>
          </p:nvPr>
        </p:nvSpPr>
        <p:spPr/>
        <p:txBody>
          <a:bodyPr/>
          <a:lstStyle/>
          <a:p>
            <a:fld id="{72FF23E9-D3D1-4C24-AD6F-39D89FCF5FEC}" type="slidenum">
              <a:rPr lang="fr-FR" smtClean="0"/>
              <a:pPr/>
              <a:t>8</a:t>
            </a:fld>
            <a:endParaRPr lang="fr-FR" dirty="0"/>
          </a:p>
        </p:txBody>
      </p:sp>
      <p:sp>
        <p:nvSpPr>
          <p:cNvPr id="7" name="ZoneTexte 6">
            <a:extLst>
              <a:ext uri="{FF2B5EF4-FFF2-40B4-BE49-F238E27FC236}">
                <a16:creationId xmlns:a16="http://schemas.microsoft.com/office/drawing/2014/main" id="{E5DD4AE2-630B-49A8-70D1-4400F3FFCA84}"/>
              </a:ext>
            </a:extLst>
          </p:cNvPr>
          <p:cNvSpPr txBox="1"/>
          <p:nvPr/>
        </p:nvSpPr>
        <p:spPr>
          <a:xfrm>
            <a:off x="385763" y="850106"/>
            <a:ext cx="6097333" cy="4124206"/>
          </a:xfrm>
          <a:prstGeom prst="rect">
            <a:avLst/>
          </a:prstGeom>
          <a:noFill/>
        </p:spPr>
        <p:txBody>
          <a:bodyPr wrap="square" rtlCol="0">
            <a:spAutoFit/>
          </a:bodyPr>
          <a:lstStyle/>
          <a:p>
            <a:r>
              <a:rPr lang="fr-FR" sz="1200" b="1" dirty="0">
                <a:solidFill>
                  <a:schemeClr val="bg2">
                    <a:lumMod val="50000"/>
                  </a:schemeClr>
                </a:solidFill>
                <a:latin typeface="Calibri" panose="020F0502020204030204" pitchFamily="34" charset="0"/>
                <a:ea typeface="Calibri" panose="020F0502020204030204" pitchFamily="34" charset="0"/>
              </a:rPr>
              <a:t>Autres identifiants : </a:t>
            </a:r>
            <a:r>
              <a:rPr lang="fr-FR" sz="1200" b="1" dirty="0" err="1">
                <a:solidFill>
                  <a:schemeClr val="bg2">
                    <a:lumMod val="50000"/>
                  </a:schemeClr>
                </a:solidFill>
                <a:latin typeface="Calibri" panose="020F0502020204030204" pitchFamily="34" charset="0"/>
                <a:ea typeface="Calibri" panose="020F0502020204030204" pitchFamily="34" charset="0"/>
              </a:rPr>
              <a:t>ResearcherID</a:t>
            </a:r>
            <a:r>
              <a:rPr lang="fr-FR" sz="1200" b="1" dirty="0">
                <a:solidFill>
                  <a:schemeClr val="bg2">
                    <a:lumMod val="50000"/>
                  </a:schemeClr>
                </a:solidFill>
                <a:latin typeface="Calibri" panose="020F0502020204030204" pitchFamily="34" charset="0"/>
                <a:ea typeface="Calibri" panose="020F0502020204030204" pitchFamily="34" charset="0"/>
              </a:rPr>
              <a:t>, </a:t>
            </a:r>
            <a:r>
              <a:rPr lang="fr-FR" sz="1200" b="1" dirty="0" err="1">
                <a:solidFill>
                  <a:schemeClr val="bg2">
                    <a:lumMod val="50000"/>
                  </a:schemeClr>
                </a:solidFill>
                <a:latin typeface="Calibri" panose="020F0502020204030204" pitchFamily="34" charset="0"/>
                <a:ea typeface="Calibri" panose="020F0502020204030204" pitchFamily="34" charset="0"/>
              </a:rPr>
              <a:t>Scopus</a:t>
            </a:r>
            <a:r>
              <a:rPr lang="fr-FR" sz="1200" b="1" dirty="0">
                <a:solidFill>
                  <a:schemeClr val="bg2">
                    <a:lumMod val="50000"/>
                  </a:schemeClr>
                </a:solidFill>
                <a:latin typeface="Calibri" panose="020F0502020204030204" pitchFamily="34" charset="0"/>
                <a:ea typeface="Calibri" panose="020F0502020204030204" pitchFamily="34" charset="0"/>
              </a:rPr>
              <a:t> ID, </a:t>
            </a:r>
            <a:r>
              <a:rPr lang="fr-FR" sz="1200" b="1" dirty="0" err="1">
                <a:solidFill>
                  <a:schemeClr val="bg2">
                    <a:lumMod val="50000"/>
                  </a:schemeClr>
                </a:solidFill>
                <a:latin typeface="Calibri" panose="020F0502020204030204" pitchFamily="34" charset="0"/>
                <a:ea typeface="Calibri" panose="020F0502020204030204" pitchFamily="34" charset="0"/>
              </a:rPr>
              <a:t>IdRef</a:t>
            </a:r>
            <a:r>
              <a:rPr lang="fr-FR" sz="1200" b="1" dirty="0">
                <a:solidFill>
                  <a:schemeClr val="bg2">
                    <a:lumMod val="50000"/>
                  </a:schemeClr>
                </a:solidFill>
                <a:latin typeface="Calibri" panose="020F0502020204030204" pitchFamily="34" charset="0"/>
                <a:ea typeface="Calibri" panose="020F0502020204030204" pitchFamily="34" charset="0"/>
              </a:rPr>
              <a:t>, VIAF, ISNI</a:t>
            </a:r>
          </a:p>
          <a:p>
            <a:endParaRPr lang="fr-FR" sz="1000" dirty="0"/>
          </a:p>
          <a:p>
            <a:r>
              <a:rPr lang="fr-FR" sz="1000" b="1" dirty="0" err="1">
                <a:solidFill>
                  <a:schemeClr val="tx2"/>
                </a:solidFill>
              </a:rPr>
              <a:t>ResearcherID</a:t>
            </a:r>
            <a:r>
              <a:rPr lang="fr-FR" sz="1000" b="1" dirty="0">
                <a:solidFill>
                  <a:schemeClr val="tx2"/>
                </a:solidFill>
              </a:rPr>
              <a:t> (</a:t>
            </a:r>
            <a:r>
              <a:rPr lang="fr-FR" sz="1000" b="1" dirty="0" err="1">
                <a:solidFill>
                  <a:schemeClr val="tx2"/>
                </a:solidFill>
              </a:rPr>
              <a:t>Publons</a:t>
            </a:r>
            <a:r>
              <a:rPr lang="fr-FR" sz="1000" b="1" dirty="0">
                <a:solidFill>
                  <a:schemeClr val="tx2"/>
                </a:solidFill>
              </a:rPr>
              <a:t> / Web of Science) : </a:t>
            </a:r>
            <a:r>
              <a:rPr lang="fr-FR" sz="1000" dirty="0">
                <a:solidFill>
                  <a:schemeClr val="tx2"/>
                </a:solidFill>
              </a:rPr>
              <a:t>Identifiant de l’éditeur </a:t>
            </a:r>
            <a:r>
              <a:rPr lang="fr-FR" sz="1000" dirty="0" err="1">
                <a:solidFill>
                  <a:schemeClr val="tx2"/>
                </a:solidFill>
              </a:rPr>
              <a:t>Clarivate</a:t>
            </a:r>
            <a:r>
              <a:rPr lang="fr-FR" sz="1000" dirty="0">
                <a:solidFill>
                  <a:schemeClr val="tx2"/>
                </a:solidFill>
              </a:rPr>
              <a:t> (anciennement </a:t>
            </a:r>
            <a:r>
              <a:rPr lang="fr-FR" sz="1000" dirty="0" err="1">
                <a:solidFill>
                  <a:schemeClr val="tx2"/>
                </a:solidFill>
              </a:rPr>
              <a:t>Publons</a:t>
            </a:r>
            <a:r>
              <a:rPr lang="fr-FR" sz="1000" dirty="0">
                <a:solidFill>
                  <a:schemeClr val="tx2"/>
                </a:solidFill>
              </a:rPr>
              <a:t>) utilisé dans Web of Science. Le chercheur doit créer son profil sur la plateforme Web of Science pour obtenir un </a:t>
            </a:r>
            <a:r>
              <a:rPr lang="fr-FR" sz="1000" dirty="0" err="1">
                <a:solidFill>
                  <a:schemeClr val="tx2"/>
                </a:solidFill>
              </a:rPr>
              <a:t>ResearcherID</a:t>
            </a:r>
            <a:r>
              <a:rPr lang="fr-FR" sz="1000" dirty="0">
                <a:solidFill>
                  <a:schemeClr val="tx2"/>
                </a:solidFill>
              </a:rPr>
              <a:t>. Il s’agit d’un code alphanumérique unique qui permet de suivre ses publications et métriques de citation dans les bases Web of Science. </a:t>
            </a:r>
            <a:r>
              <a:rPr lang="fr-FR" sz="1000" dirty="0" err="1">
                <a:solidFill>
                  <a:schemeClr val="tx2"/>
                </a:solidFill>
              </a:rPr>
              <a:t>ResearcherID</a:t>
            </a:r>
            <a:r>
              <a:rPr lang="fr-FR" sz="1000" dirty="0">
                <a:solidFill>
                  <a:schemeClr val="tx2"/>
                </a:solidFill>
              </a:rPr>
              <a:t> est utile pour l’évaluation par </a:t>
            </a:r>
            <a:r>
              <a:rPr lang="fr-FR" sz="1000" dirty="0" err="1">
                <a:solidFill>
                  <a:schemeClr val="tx2"/>
                </a:solidFill>
              </a:rPr>
              <a:t>WoS</a:t>
            </a:r>
            <a:r>
              <a:rPr lang="fr-FR" sz="1000" dirty="0">
                <a:solidFill>
                  <a:schemeClr val="tx2"/>
                </a:solidFill>
              </a:rPr>
              <a:t> et peut être relié à l’ORCID.</a:t>
            </a:r>
          </a:p>
          <a:p>
            <a:endParaRPr lang="fr-FR" sz="1000" dirty="0">
              <a:solidFill>
                <a:schemeClr val="tx2"/>
              </a:solidFill>
            </a:endParaRPr>
          </a:p>
          <a:p>
            <a:r>
              <a:rPr lang="fr-FR" sz="1000" b="1" dirty="0" err="1">
                <a:solidFill>
                  <a:schemeClr val="tx2"/>
                </a:solidFill>
              </a:rPr>
              <a:t>Scopus</a:t>
            </a:r>
            <a:r>
              <a:rPr lang="fr-FR" sz="1000" b="1" dirty="0">
                <a:solidFill>
                  <a:schemeClr val="tx2"/>
                </a:solidFill>
              </a:rPr>
              <a:t> </a:t>
            </a:r>
            <a:r>
              <a:rPr lang="fr-FR" sz="1000" b="1" dirty="0" err="1">
                <a:solidFill>
                  <a:schemeClr val="tx2"/>
                </a:solidFill>
              </a:rPr>
              <a:t>Author</a:t>
            </a:r>
            <a:r>
              <a:rPr lang="fr-FR" sz="1000" b="1" dirty="0">
                <a:solidFill>
                  <a:schemeClr val="tx2"/>
                </a:solidFill>
              </a:rPr>
              <a:t> ID : </a:t>
            </a:r>
            <a:r>
              <a:rPr lang="fr-FR" sz="1000" dirty="0">
                <a:solidFill>
                  <a:schemeClr val="tx2"/>
                </a:solidFill>
              </a:rPr>
              <a:t>Identifiant attribué automatiquement par la base de données </a:t>
            </a:r>
            <a:r>
              <a:rPr lang="fr-FR" sz="1000" dirty="0" err="1">
                <a:solidFill>
                  <a:schemeClr val="tx2"/>
                </a:solidFill>
              </a:rPr>
              <a:t>Scopus</a:t>
            </a:r>
            <a:r>
              <a:rPr lang="fr-FR" sz="1000" dirty="0">
                <a:solidFill>
                  <a:schemeClr val="tx2"/>
                </a:solidFill>
              </a:rPr>
              <a:t> (Elsevier) à chaque auteur ayant publié dans des revues indexées par </a:t>
            </a:r>
            <a:r>
              <a:rPr lang="fr-FR" sz="1000" dirty="0" err="1">
                <a:solidFill>
                  <a:schemeClr val="tx2"/>
                </a:solidFill>
              </a:rPr>
              <a:t>Scopus</a:t>
            </a:r>
            <a:r>
              <a:rPr lang="fr-FR" sz="1000" dirty="0">
                <a:solidFill>
                  <a:schemeClr val="tx2"/>
                </a:solidFill>
              </a:rPr>
              <a:t>. Chaque profil </a:t>
            </a:r>
            <a:r>
              <a:rPr lang="fr-FR" sz="1000" dirty="0" err="1">
                <a:solidFill>
                  <a:schemeClr val="tx2"/>
                </a:solidFill>
              </a:rPr>
              <a:t>Scopus</a:t>
            </a:r>
            <a:r>
              <a:rPr lang="fr-FR" sz="1000" dirty="0">
                <a:solidFill>
                  <a:schemeClr val="tx2"/>
                </a:solidFill>
              </a:rPr>
              <a:t> ID regroupe les publications d’un auteur présentes dans </a:t>
            </a:r>
            <a:r>
              <a:rPr lang="fr-FR" sz="1000" dirty="0" err="1">
                <a:solidFill>
                  <a:schemeClr val="tx2"/>
                </a:solidFill>
              </a:rPr>
              <a:t>Scopus</a:t>
            </a:r>
            <a:r>
              <a:rPr lang="fr-FR" sz="1000" dirty="0">
                <a:solidFill>
                  <a:schemeClr val="tx2"/>
                </a:solidFill>
              </a:rPr>
              <a:t> (avec leurs citations). En cas de variation de nom ou de doublon de profils, l’auteur peut demander une fusion de ses </a:t>
            </a:r>
            <a:r>
              <a:rPr lang="fr-FR" sz="1000" dirty="0" err="1">
                <a:solidFill>
                  <a:schemeClr val="tx2"/>
                </a:solidFill>
              </a:rPr>
              <a:t>Scopus</a:t>
            </a:r>
            <a:r>
              <a:rPr lang="fr-FR" sz="1000" dirty="0">
                <a:solidFill>
                  <a:schemeClr val="tx2"/>
                </a:solidFill>
              </a:rPr>
              <a:t> IDs via l’outil </a:t>
            </a:r>
            <a:r>
              <a:rPr lang="fr-FR" sz="1000" dirty="0" err="1">
                <a:solidFill>
                  <a:schemeClr val="tx2"/>
                </a:solidFill>
              </a:rPr>
              <a:t>Scopus</a:t>
            </a:r>
            <a:r>
              <a:rPr lang="fr-FR" sz="1000" dirty="0">
                <a:solidFill>
                  <a:schemeClr val="tx2"/>
                </a:solidFill>
              </a:rPr>
              <a:t> </a:t>
            </a:r>
            <a:r>
              <a:rPr lang="fr-FR" sz="1000" dirty="0" err="1">
                <a:solidFill>
                  <a:schemeClr val="tx2"/>
                </a:solidFill>
              </a:rPr>
              <a:t>Author</a:t>
            </a:r>
            <a:r>
              <a:rPr lang="fr-FR" sz="1000" dirty="0">
                <a:solidFill>
                  <a:schemeClr val="tx2"/>
                </a:solidFill>
              </a:rPr>
              <a:t> Feedback. </a:t>
            </a:r>
            <a:r>
              <a:rPr lang="fr-FR" sz="1000" dirty="0" err="1">
                <a:solidFill>
                  <a:schemeClr val="tx2"/>
                </a:solidFill>
              </a:rPr>
              <a:t>Scopus</a:t>
            </a:r>
            <a:r>
              <a:rPr lang="fr-FR" sz="1000" dirty="0">
                <a:solidFill>
                  <a:schemeClr val="tx2"/>
                </a:solidFill>
              </a:rPr>
              <a:t> ID peut également être connecté à ORCID pour l’import des publications.</a:t>
            </a:r>
          </a:p>
          <a:p>
            <a:endParaRPr lang="fr-FR" sz="1000" dirty="0">
              <a:solidFill>
                <a:schemeClr val="tx2"/>
              </a:solidFill>
            </a:endParaRPr>
          </a:p>
          <a:p>
            <a:r>
              <a:rPr lang="fr-FR" sz="1000" b="1" dirty="0" err="1">
                <a:solidFill>
                  <a:schemeClr val="tx2"/>
                </a:solidFill>
              </a:rPr>
              <a:t>IdRef</a:t>
            </a:r>
            <a:r>
              <a:rPr lang="fr-FR" sz="1000" b="1" dirty="0">
                <a:solidFill>
                  <a:schemeClr val="tx2"/>
                </a:solidFill>
              </a:rPr>
              <a:t> (Identifiants et Référentiels) :</a:t>
            </a:r>
            <a:r>
              <a:rPr lang="fr-FR" sz="1000" dirty="0">
                <a:solidFill>
                  <a:schemeClr val="tx2"/>
                </a:solidFill>
              </a:rPr>
              <a:t> Identifiant auteur géré par l’ABES (Agence Bibliographique de l’Enseignement Supérieur) dans le cadre du catalogue SUDOC. Tout auteur de thèse, mémoire ou ouvrage dans le SUDOC se voit attribuer un </a:t>
            </a:r>
            <a:r>
              <a:rPr lang="fr-FR" sz="1000" dirty="0" err="1">
                <a:solidFill>
                  <a:schemeClr val="tx2"/>
                </a:solidFill>
              </a:rPr>
              <a:t>idRef</a:t>
            </a:r>
            <a:r>
              <a:rPr lang="fr-FR" sz="1000" dirty="0">
                <a:solidFill>
                  <a:schemeClr val="tx2"/>
                </a:solidFill>
              </a:rPr>
              <a:t>. Par exemple, « tout auteur d’une thèse cataloguée dans le </a:t>
            </a:r>
            <a:r>
              <a:rPr lang="fr-FR" sz="1000" dirty="0" err="1">
                <a:solidFill>
                  <a:schemeClr val="tx2"/>
                </a:solidFill>
              </a:rPr>
              <a:t>Sudoc</a:t>
            </a:r>
            <a:r>
              <a:rPr lang="fr-FR" sz="1000" dirty="0">
                <a:solidFill>
                  <a:schemeClr val="tx2"/>
                </a:solidFill>
              </a:rPr>
              <a:t> a un </a:t>
            </a:r>
            <a:r>
              <a:rPr lang="fr-FR" sz="1000" dirty="0" err="1">
                <a:solidFill>
                  <a:schemeClr val="tx2"/>
                </a:solidFill>
              </a:rPr>
              <a:t>idRef</a:t>
            </a:r>
            <a:r>
              <a:rPr lang="fr-FR" sz="1000" dirty="0">
                <a:solidFill>
                  <a:schemeClr val="tx2"/>
                </a:solidFill>
              </a:rPr>
              <a:t> qu’il peut retrouver via la plateforme </a:t>
            </a:r>
            <a:r>
              <a:rPr lang="fr-FR" sz="1000" dirty="0" err="1">
                <a:solidFill>
                  <a:schemeClr val="tx2"/>
                </a:solidFill>
              </a:rPr>
              <a:t>IdRef</a:t>
            </a:r>
            <a:r>
              <a:rPr lang="fr-FR" sz="1000" dirty="0">
                <a:solidFill>
                  <a:schemeClr val="tx2"/>
                </a:solidFill>
              </a:rPr>
              <a:t> » </a:t>
            </a:r>
            <a:r>
              <a:rPr lang="fr-FR" sz="1000" i="1" dirty="0">
                <a:solidFill>
                  <a:schemeClr val="tx2"/>
                </a:solidFill>
              </a:rPr>
              <a:t>(site </a:t>
            </a:r>
            <a:r>
              <a:rPr lang="fr-FR" sz="1000" i="1" dirty="0" err="1">
                <a:solidFill>
                  <a:schemeClr val="tx2"/>
                </a:solidFill>
              </a:rPr>
              <a:t>hal.science</a:t>
            </a:r>
            <a:r>
              <a:rPr lang="fr-FR" sz="1000" i="1" dirty="0">
                <a:solidFill>
                  <a:schemeClr val="tx2"/>
                </a:solidFill>
              </a:rPr>
              <a:t>)</a:t>
            </a:r>
            <a:r>
              <a:rPr lang="fr-FR" sz="1000" dirty="0">
                <a:solidFill>
                  <a:schemeClr val="tx2"/>
                </a:solidFill>
              </a:rPr>
              <a:t>. L’</a:t>
            </a:r>
            <a:r>
              <a:rPr lang="fr-FR" sz="1000" dirty="0" err="1">
                <a:solidFill>
                  <a:schemeClr val="tx2"/>
                </a:solidFill>
              </a:rPr>
              <a:t>idRef</a:t>
            </a:r>
            <a:r>
              <a:rPr lang="fr-FR" sz="1000" dirty="0">
                <a:solidFill>
                  <a:schemeClr val="tx2"/>
                </a:solidFill>
              </a:rPr>
              <a:t> est surtout utilisé dans les bibliothèques universitaires pour la question des auteurs homonymes dans les catalogues.</a:t>
            </a:r>
          </a:p>
          <a:p>
            <a:endParaRPr lang="fr-FR" sz="1000" dirty="0">
              <a:solidFill>
                <a:schemeClr val="tx2"/>
              </a:solidFill>
            </a:endParaRPr>
          </a:p>
          <a:p>
            <a:r>
              <a:rPr lang="fr-FR" sz="1000" b="1" dirty="0">
                <a:solidFill>
                  <a:schemeClr val="tx2"/>
                </a:solidFill>
              </a:rPr>
              <a:t>VIAF, ISNI : </a:t>
            </a:r>
            <a:r>
              <a:rPr lang="fr-FR" sz="1000" dirty="0">
                <a:solidFill>
                  <a:schemeClr val="tx2"/>
                </a:solidFill>
              </a:rPr>
              <a:t>Ce sont des identifiants d’autorité internationaux. VIAF (Virtual International </a:t>
            </a:r>
            <a:r>
              <a:rPr lang="fr-FR" sz="1000" dirty="0" err="1">
                <a:solidFill>
                  <a:schemeClr val="tx2"/>
                </a:solidFill>
              </a:rPr>
              <a:t>Authority</a:t>
            </a:r>
            <a:r>
              <a:rPr lang="fr-FR" sz="1000" dirty="0">
                <a:solidFill>
                  <a:schemeClr val="tx2"/>
                </a:solidFill>
              </a:rPr>
              <a:t> File) est un projet qui regroupe les données de plusieurs bibliothèques nationales, et l’ISNI (International Standard Name Identifier) est un code international normalisé pour identifier de manière univoque les personnes ou organismes sur la durée. Ces identifiants sont moins « grand public » mais assurent une interopérabilité entre systèmes.</a:t>
            </a:r>
          </a:p>
          <a:p>
            <a:r>
              <a:rPr lang="fr-FR" sz="1000" dirty="0">
                <a:solidFill>
                  <a:schemeClr val="tx2"/>
                </a:solidFill>
              </a:rPr>
              <a:t>À noter : D’autres systèmes spécifiques existent, comme les identifiants </a:t>
            </a:r>
            <a:r>
              <a:rPr lang="fr-FR" sz="1000" dirty="0" err="1">
                <a:solidFill>
                  <a:schemeClr val="tx2"/>
                </a:solidFill>
              </a:rPr>
              <a:t>ArXiv</a:t>
            </a:r>
            <a:r>
              <a:rPr lang="fr-FR" sz="1000" dirty="0">
                <a:solidFill>
                  <a:schemeClr val="tx2"/>
                </a:solidFill>
              </a:rPr>
              <a:t> pour les prépublications </a:t>
            </a:r>
            <a:r>
              <a:rPr lang="fr-FR" sz="1000" dirty="0" err="1">
                <a:solidFill>
                  <a:schemeClr val="tx2"/>
                </a:solidFill>
              </a:rPr>
              <a:t>arXiv</a:t>
            </a:r>
            <a:r>
              <a:rPr lang="fr-FR" sz="1000" dirty="0">
                <a:solidFill>
                  <a:schemeClr val="tx2"/>
                </a:solidFill>
              </a:rPr>
              <a:t>, les </a:t>
            </a:r>
            <a:r>
              <a:rPr lang="fr-FR" sz="1000" dirty="0" err="1">
                <a:solidFill>
                  <a:schemeClr val="tx2"/>
                </a:solidFill>
              </a:rPr>
              <a:t>Username</a:t>
            </a:r>
            <a:r>
              <a:rPr lang="fr-FR" sz="1000" dirty="0">
                <a:solidFill>
                  <a:schemeClr val="tx2"/>
                </a:solidFill>
              </a:rPr>
              <a:t> </a:t>
            </a:r>
            <a:r>
              <a:rPr lang="fr-FR" sz="1000" dirty="0" err="1">
                <a:solidFill>
                  <a:schemeClr val="tx2"/>
                </a:solidFill>
              </a:rPr>
              <a:t>ResearchGate</a:t>
            </a:r>
            <a:r>
              <a:rPr lang="fr-FR" sz="1000" dirty="0">
                <a:solidFill>
                  <a:schemeClr val="tx2"/>
                </a:solidFill>
              </a:rPr>
              <a:t>/Academia pour les réseaux académiques, etc. Il est utile de connaître et lier entre eux les identifiants principaux pour maximiser sa visibilité.</a:t>
            </a:r>
          </a:p>
        </p:txBody>
      </p:sp>
      <p:pic>
        <p:nvPicPr>
          <p:cNvPr id="2" name="Picture 3" descr="Cnam - Bibliothèques | Les identifiants s'alignent !">
            <a:extLst>
              <a:ext uri="{FF2B5EF4-FFF2-40B4-BE49-F238E27FC236}">
                <a16:creationId xmlns:a16="http://schemas.microsoft.com/office/drawing/2014/main" id="{1C10C8FB-96DA-2450-456F-35F335B974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5167"/>
          <a:stretch>
            <a:fillRect/>
          </a:stretch>
        </p:blipFill>
        <p:spPr bwMode="auto">
          <a:xfrm>
            <a:off x="6624357" y="1867709"/>
            <a:ext cx="1204552" cy="4522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5" descr="How to use Researcher ID/Publons ID? - YouTube">
            <a:extLst>
              <a:ext uri="{FF2B5EF4-FFF2-40B4-BE49-F238E27FC236}">
                <a16:creationId xmlns:a16="http://schemas.microsoft.com/office/drawing/2014/main" id="{C9865896-C0E1-1B4F-E25C-D59DBBCD884D}"/>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rcRect l="17253" t="7953" r="16721" b="7857"/>
          <a:stretch>
            <a:fillRect/>
          </a:stretch>
        </p:blipFill>
        <p:spPr bwMode="auto">
          <a:xfrm>
            <a:off x="7884826" y="1689885"/>
            <a:ext cx="1131421" cy="80789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7" descr="Scopus Author ID - Halmstad University Library – Knowledge Base for  Researchers">
            <a:extLst>
              <a:ext uri="{FF2B5EF4-FFF2-40B4-BE49-F238E27FC236}">
                <a16:creationId xmlns:a16="http://schemas.microsoft.com/office/drawing/2014/main" id="{CA81D42E-4254-2870-9727-CE01C65C3A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78262" y="2784238"/>
            <a:ext cx="806231" cy="790298"/>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9" descr="International Standard Name Identifier — Wikipédia">
            <a:extLst>
              <a:ext uri="{FF2B5EF4-FFF2-40B4-BE49-F238E27FC236}">
                <a16:creationId xmlns:a16="http://schemas.microsoft.com/office/drawing/2014/main" id="{1B4566D5-4A4E-4CCA-6E1F-5C356B93918B}"/>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8005" y="2575121"/>
            <a:ext cx="675946" cy="409310"/>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Virtual International Authority File - Wikipedia">
            <a:extLst>
              <a:ext uri="{FF2B5EF4-FFF2-40B4-BE49-F238E27FC236}">
                <a16:creationId xmlns:a16="http://schemas.microsoft.com/office/drawing/2014/main" id="{5C3B41F1-30C6-EE37-1C3E-2E96F1C86C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05561" y="3205735"/>
            <a:ext cx="580834" cy="580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36291393"/>
      </p:ext>
    </p:extLst>
  </p:cSld>
  <p:clrMapOvr>
    <a:masterClrMapping/>
  </p:clrMapOvr>
  <p:transition spd="slow">
    <p:wipe dir="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C1128-4440-28D2-001B-F8C06D86B4F5}"/>
            </a:ext>
          </a:extLst>
        </p:cNvPr>
        <p:cNvGrpSpPr/>
        <p:nvPr/>
      </p:nvGrpSpPr>
      <p:grpSpPr>
        <a:xfrm>
          <a:off x="0" y="0"/>
          <a:ext cx="0" cy="0"/>
          <a:chOff x="0" y="0"/>
          <a:chExt cx="0" cy="0"/>
        </a:xfrm>
      </p:grpSpPr>
      <p:sp>
        <p:nvSpPr>
          <p:cNvPr id="4" name="Espace réservé du numéro de diapositive 3">
            <a:extLst>
              <a:ext uri="{FF2B5EF4-FFF2-40B4-BE49-F238E27FC236}">
                <a16:creationId xmlns:a16="http://schemas.microsoft.com/office/drawing/2014/main" id="{5457BA80-4B92-D526-E11C-A7D57AA42563}"/>
              </a:ext>
            </a:extLst>
          </p:cNvPr>
          <p:cNvSpPr>
            <a:spLocks noGrp="1"/>
          </p:cNvSpPr>
          <p:nvPr>
            <p:ph type="sldNum" sz="quarter" idx="12"/>
          </p:nvPr>
        </p:nvSpPr>
        <p:spPr/>
        <p:txBody>
          <a:bodyPr/>
          <a:lstStyle/>
          <a:p>
            <a:fld id="{72FF23E9-D3D1-4C24-AD6F-39D89FCF5FEC}" type="slidenum">
              <a:rPr lang="fr-FR" smtClean="0"/>
              <a:pPr/>
              <a:t>9</a:t>
            </a:fld>
            <a:endParaRPr lang="fr-FR" dirty="0"/>
          </a:p>
        </p:txBody>
      </p:sp>
      <p:sp>
        <p:nvSpPr>
          <p:cNvPr id="7" name="ZoneTexte 6">
            <a:extLst>
              <a:ext uri="{FF2B5EF4-FFF2-40B4-BE49-F238E27FC236}">
                <a16:creationId xmlns:a16="http://schemas.microsoft.com/office/drawing/2014/main" id="{2E9B308D-C9C8-4AB9-3DF2-09861C34E9C7}"/>
              </a:ext>
            </a:extLst>
          </p:cNvPr>
          <p:cNvSpPr txBox="1"/>
          <p:nvPr/>
        </p:nvSpPr>
        <p:spPr>
          <a:xfrm>
            <a:off x="79249" y="850106"/>
            <a:ext cx="7220712" cy="4247317"/>
          </a:xfrm>
          <a:prstGeom prst="rect">
            <a:avLst/>
          </a:prstGeom>
          <a:noFill/>
        </p:spPr>
        <p:txBody>
          <a:bodyPr wrap="square" rtlCol="0">
            <a:spAutoFit/>
          </a:bodyPr>
          <a:lstStyle/>
          <a:p>
            <a:r>
              <a:rPr lang="fr-FR" b="1" dirty="0">
                <a:solidFill>
                  <a:schemeClr val="bg2">
                    <a:lumMod val="50000"/>
                  </a:schemeClr>
                </a:solidFill>
                <a:latin typeface="Calibri" panose="020F0502020204030204" pitchFamily="34" charset="0"/>
                <a:ea typeface="Calibri" panose="020F0502020204030204" pitchFamily="34" charset="0"/>
              </a:rPr>
              <a:t>Étude de cas : créer son ORCID et le synchroniser avec HAL</a:t>
            </a:r>
          </a:p>
          <a:p>
            <a:endParaRPr lang="fr-FR" sz="900" dirty="0"/>
          </a:p>
          <a:p>
            <a:r>
              <a:rPr lang="fr-FR" sz="900" b="1" dirty="0">
                <a:solidFill>
                  <a:schemeClr val="tx2"/>
                </a:solidFill>
              </a:rPr>
              <a:t>Inscription ORCID : </a:t>
            </a:r>
            <a:r>
              <a:rPr lang="fr-FR" sz="900" dirty="0">
                <a:solidFill>
                  <a:schemeClr val="tx2"/>
                </a:solidFill>
              </a:rPr>
              <a:t>Créer un identifiant ORCID est simple et rapide. Il suffit de s’enregistrer sur le site orcid.org en remplissant le formulaire d’inscription (cela prend 1 minute). On obtient alors son ORCID </a:t>
            </a:r>
            <a:r>
              <a:rPr lang="fr-FR" sz="900" dirty="0" err="1">
                <a:solidFill>
                  <a:schemeClr val="tx2"/>
                </a:solidFill>
              </a:rPr>
              <a:t>iD</a:t>
            </a:r>
            <a:r>
              <a:rPr lang="fr-FR" sz="900" dirty="0">
                <a:solidFill>
                  <a:schemeClr val="tx2"/>
                </a:solidFill>
              </a:rPr>
              <a:t> (16 chiffres) sous la forme https://orcid.org/XXXX-XXXX-XXXX-XXXX. </a:t>
            </a:r>
          </a:p>
          <a:p>
            <a:r>
              <a:rPr lang="fr-FR" sz="900" dirty="0">
                <a:solidFill>
                  <a:schemeClr val="tx2"/>
                </a:solidFill>
              </a:rPr>
              <a:t>NB. Utilisez de préférence votre adresse institutionnelle et un mot de passe sécurisé. Création de l’</a:t>
            </a:r>
            <a:r>
              <a:rPr lang="fr-FR" sz="900" dirty="0" err="1">
                <a:solidFill>
                  <a:schemeClr val="tx2"/>
                </a:solidFill>
              </a:rPr>
              <a:t>idHAL</a:t>
            </a:r>
            <a:r>
              <a:rPr lang="fr-FR" sz="900" dirty="0">
                <a:solidFill>
                  <a:schemeClr val="tx2"/>
                </a:solidFill>
              </a:rPr>
              <a:t> : Si vous n’en avez pas encore, créez votre compte sur HAL (archives-ouvertes.fr) puis générez votre </a:t>
            </a:r>
            <a:r>
              <a:rPr lang="fr-FR" sz="900" dirty="0" err="1">
                <a:solidFill>
                  <a:schemeClr val="tx2"/>
                </a:solidFill>
              </a:rPr>
              <a:t>idHAL</a:t>
            </a:r>
            <a:r>
              <a:rPr lang="fr-FR" sz="900" dirty="0">
                <a:solidFill>
                  <a:schemeClr val="tx2"/>
                </a:solidFill>
              </a:rPr>
              <a:t> via votre espace utilisateur. Depuis la page d’accueil de HAL, cliquez « Se connecter » puis « Mon </a:t>
            </a:r>
            <a:r>
              <a:rPr lang="fr-FR" sz="900" dirty="0" err="1">
                <a:solidFill>
                  <a:schemeClr val="tx2"/>
                </a:solidFill>
              </a:rPr>
              <a:t>IdHAL</a:t>
            </a:r>
            <a:r>
              <a:rPr lang="fr-FR" sz="900" dirty="0">
                <a:solidFill>
                  <a:schemeClr val="tx2"/>
                </a:solidFill>
              </a:rPr>
              <a:t> » et suivez les étapes pour choisir votre identifiant </a:t>
            </a:r>
            <a:r>
              <a:rPr lang="fr-FR" sz="900" dirty="0" err="1">
                <a:solidFill>
                  <a:schemeClr val="tx2"/>
                </a:solidFill>
              </a:rPr>
              <a:t>auteurdoc.hal.sciencedoc.hal.science</a:t>
            </a:r>
            <a:r>
              <a:rPr lang="fr-FR" sz="900" dirty="0">
                <a:solidFill>
                  <a:schemeClr val="tx2"/>
                </a:solidFill>
              </a:rPr>
              <a:t>. L’</a:t>
            </a:r>
            <a:r>
              <a:rPr lang="fr-FR" sz="900" dirty="0" err="1">
                <a:solidFill>
                  <a:schemeClr val="tx2"/>
                </a:solidFill>
              </a:rPr>
              <a:t>idHAL</a:t>
            </a:r>
            <a:r>
              <a:rPr lang="fr-FR" sz="900" dirty="0">
                <a:solidFill>
                  <a:schemeClr val="tx2"/>
                </a:solidFill>
              </a:rPr>
              <a:t> prend généralement la forme Prénom-Nom et servira à l’URL de votre profil HAL.</a:t>
            </a:r>
          </a:p>
          <a:p>
            <a:endParaRPr lang="fr-FR" sz="900" dirty="0">
              <a:solidFill>
                <a:schemeClr val="tx2"/>
              </a:solidFill>
            </a:endParaRPr>
          </a:p>
          <a:p>
            <a:r>
              <a:rPr lang="fr-FR" sz="900" b="1" dirty="0">
                <a:solidFill>
                  <a:schemeClr val="tx2"/>
                </a:solidFill>
              </a:rPr>
              <a:t>Lier ORCID et HAL : </a:t>
            </a:r>
            <a:r>
              <a:rPr lang="fr-FR" sz="900" dirty="0">
                <a:solidFill>
                  <a:schemeClr val="tx2"/>
                </a:solidFill>
              </a:rPr>
              <a:t>Une fois votre </a:t>
            </a:r>
            <a:r>
              <a:rPr lang="fr-FR" sz="900" dirty="0" err="1">
                <a:solidFill>
                  <a:schemeClr val="tx2"/>
                </a:solidFill>
              </a:rPr>
              <a:t>idHAL</a:t>
            </a:r>
            <a:r>
              <a:rPr lang="fr-FR" sz="900" dirty="0">
                <a:solidFill>
                  <a:schemeClr val="tx2"/>
                </a:solidFill>
              </a:rPr>
              <a:t> créé, associez-y votre ORCID. Dans votre espace Mon </a:t>
            </a:r>
            <a:r>
              <a:rPr lang="fr-FR" sz="900" dirty="0" err="1">
                <a:solidFill>
                  <a:schemeClr val="tx2"/>
                </a:solidFill>
              </a:rPr>
              <a:t>IdHAL</a:t>
            </a:r>
            <a:r>
              <a:rPr lang="fr-FR" sz="900" dirty="0">
                <a:solidFill>
                  <a:schemeClr val="tx2"/>
                </a:solidFill>
              </a:rPr>
              <a:t>, renseignez votre identifiant ORCID (un bouton de connexion ORCID apparaît après création de l’</a:t>
            </a:r>
            <a:r>
              <a:rPr lang="fr-FR" sz="900" dirty="0" err="1">
                <a:solidFill>
                  <a:schemeClr val="tx2"/>
                </a:solidFill>
              </a:rPr>
              <a:t>idHAL</a:t>
            </a:r>
            <a:r>
              <a:rPr lang="fr-FR" sz="900" dirty="0">
                <a:solidFill>
                  <a:schemeClr val="tx2"/>
                </a:solidFill>
              </a:rPr>
              <a:t>). Vous serez redirigé vers ORCID pour autoriser la connexion. Désormais, votre profil HAL contient votre ORCID et vice-versa. Cette liaison permet, par exemple, de se connecter à HAL via ORCID ou de fiabiliser l’assignation de vos dépôts.</a:t>
            </a:r>
          </a:p>
          <a:p>
            <a:endParaRPr lang="fr-FR" sz="900" dirty="0">
              <a:solidFill>
                <a:schemeClr val="tx2"/>
              </a:solidFill>
            </a:endParaRPr>
          </a:p>
          <a:p>
            <a:r>
              <a:rPr lang="fr-FR" sz="900" b="1" dirty="0">
                <a:solidFill>
                  <a:schemeClr val="tx2"/>
                </a:solidFill>
              </a:rPr>
              <a:t>Import de publications HAL vers ORCID : </a:t>
            </a:r>
            <a:r>
              <a:rPr lang="fr-FR" sz="900" dirty="0">
                <a:solidFill>
                  <a:schemeClr val="tx2"/>
                </a:solidFill>
              </a:rPr>
              <a:t>ORCID offre un outil </a:t>
            </a:r>
            <a:r>
              <a:rPr lang="fr-FR" sz="900" dirty="0" err="1">
                <a:solidFill>
                  <a:schemeClr val="tx2"/>
                </a:solidFill>
              </a:rPr>
              <a:t>Search</a:t>
            </a:r>
            <a:r>
              <a:rPr lang="fr-FR" sz="900" dirty="0">
                <a:solidFill>
                  <a:schemeClr val="tx2"/>
                </a:solidFill>
              </a:rPr>
              <a:t> &amp; Link pour ajouter des travaux depuis des bases de données. Utilisez-le pour transférer vos références depuis HAL : sur votre profil ORCID, cliquez </a:t>
            </a:r>
            <a:r>
              <a:rPr lang="fr-FR" sz="900" dirty="0" err="1">
                <a:solidFill>
                  <a:schemeClr val="tx2"/>
                </a:solidFill>
              </a:rPr>
              <a:t>Add</a:t>
            </a:r>
            <a:r>
              <a:rPr lang="fr-FR" sz="900" dirty="0">
                <a:solidFill>
                  <a:schemeClr val="tx2"/>
                </a:solidFill>
              </a:rPr>
              <a:t> Works &gt; </a:t>
            </a:r>
            <a:r>
              <a:rPr lang="fr-FR" sz="900" dirty="0" err="1">
                <a:solidFill>
                  <a:schemeClr val="tx2"/>
                </a:solidFill>
              </a:rPr>
              <a:t>Search</a:t>
            </a:r>
            <a:r>
              <a:rPr lang="fr-FR" sz="900" dirty="0">
                <a:solidFill>
                  <a:schemeClr val="tx2"/>
                </a:solidFill>
              </a:rPr>
              <a:t> &amp; Link, puis choisissez HAL dans la listeinfo.orcid.org. ORCID vous demandera d’autoriser HAL à accéder à votre compte ; une fois fait, l’interface HAL vous proposera la liste de vos publications déjà déposées correspondant à votre nom. Sélectionnez celles à importer en cliquant « </a:t>
            </a:r>
            <a:r>
              <a:rPr lang="fr-FR" sz="900" dirty="0" err="1">
                <a:solidFill>
                  <a:schemeClr val="tx2"/>
                </a:solidFill>
              </a:rPr>
              <a:t>Add</a:t>
            </a:r>
            <a:r>
              <a:rPr lang="fr-FR" sz="900" dirty="0">
                <a:solidFill>
                  <a:schemeClr val="tx2"/>
                </a:solidFill>
              </a:rPr>
              <a:t> to ORCID » en face de chaque référence. Les métadonnées de ces publications s’ajouteront alors à votre profil ORCID (avec mention que la source est HAL). Vous pouvez aussi réaliser cette opération depuis HAL (Mon espace &gt; Envoyer des documents sur ORCID).</a:t>
            </a:r>
          </a:p>
          <a:p>
            <a:endParaRPr lang="fr-FR" sz="900" dirty="0">
              <a:solidFill>
                <a:schemeClr val="tx2"/>
              </a:solidFill>
            </a:endParaRPr>
          </a:p>
          <a:p>
            <a:r>
              <a:rPr lang="fr-FR" sz="900" b="1" dirty="0">
                <a:solidFill>
                  <a:schemeClr val="tx2"/>
                </a:solidFill>
              </a:rPr>
              <a:t>Synchronisation inverse : </a:t>
            </a:r>
            <a:r>
              <a:rPr lang="fr-FR" sz="900" dirty="0">
                <a:solidFill>
                  <a:schemeClr val="tx2"/>
                </a:solidFill>
              </a:rPr>
              <a:t>À terme, il sera possible d’importer automatiquement des références de votre profil ORCID vers HAL (par exemple si vous avez ajouté manuellement une publication sur ORCID qui n’est pas encore dans HAL). Ce développement est en cours – il faut notamment éviter les doublons et améliorer la qualité des métadonnées importées. En attendant, continuez à déposer directement dans HAL pour garantir l’exhaustivité de votre CV HAL.</a:t>
            </a:r>
          </a:p>
          <a:p>
            <a:endParaRPr lang="fr-FR" sz="900" dirty="0">
              <a:solidFill>
                <a:schemeClr val="tx2"/>
              </a:solidFill>
            </a:endParaRPr>
          </a:p>
          <a:p>
            <a:r>
              <a:rPr lang="fr-FR" sz="900" dirty="0">
                <a:solidFill>
                  <a:schemeClr val="tx2"/>
                </a:solidFill>
              </a:rPr>
              <a:t>Le fait de compléter son profil ORCID à partir de HAL améliore le référencement de vos travaux : chaque dépôt HAL ajouté porte la mention de sa source, ce qui accroît leur visibilité via ORCID. Inversement, un ORCID associé dans HAL permet une meilleure identification de vos publications lors des recherches dans HAL et via les moissonneurs (ex : votre ORCID figure dans les données exportées, facilitant l’agrégation par des services internationaux).</a:t>
            </a:r>
          </a:p>
        </p:txBody>
      </p:sp>
      <p:pic>
        <p:nvPicPr>
          <p:cNvPr id="6146" name="Picture 2">
            <a:extLst>
              <a:ext uri="{FF2B5EF4-FFF2-40B4-BE49-F238E27FC236}">
                <a16:creationId xmlns:a16="http://schemas.microsoft.com/office/drawing/2014/main" id="{F1CE4D16-89AB-42E8-10FF-BD1A3DF1EB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99961" y="3062830"/>
            <a:ext cx="1834651" cy="427130"/>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A3414D96-0F9B-73E5-AA27-501977E16F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47844" y="3593897"/>
            <a:ext cx="1126236" cy="50680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3" name="Image 2">
            <a:hlinkClick r:id="rId4"/>
            <a:extLst>
              <a:ext uri="{FF2B5EF4-FFF2-40B4-BE49-F238E27FC236}">
                <a16:creationId xmlns:a16="http://schemas.microsoft.com/office/drawing/2014/main" id="{2D1B800F-B9E4-91AD-3C45-BCC44A6F0AAC}"/>
              </a:ext>
            </a:extLst>
          </p:cNvPr>
          <p:cNvPicPr>
            <a:picLocks noChangeAspect="1"/>
          </p:cNvPicPr>
          <p:nvPr/>
        </p:nvPicPr>
        <p:blipFill>
          <a:blip r:embed="rId5"/>
          <a:stretch>
            <a:fillRect/>
          </a:stretch>
        </p:blipFill>
        <p:spPr>
          <a:xfrm>
            <a:off x="7299961" y="1667256"/>
            <a:ext cx="1704170" cy="95859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1671886455"/>
      </p:ext>
    </p:extLst>
  </p:cSld>
  <p:clrMapOvr>
    <a:masterClrMapping/>
  </p:clrMapOvr>
  <p:transition spd="slow">
    <p:wipe dir="r"/>
  </p:transition>
</p:sld>
</file>

<file path=ppt/theme/theme1.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BEE74AA2CF8E49925BA473B8BB2825" ma:contentTypeVersion="" ma:contentTypeDescription="Crée un document." ma:contentTypeScope="" ma:versionID="eeba91b1c76f524fd91c6e8d68319bb1">
  <xsd:schema xmlns:xsd="http://www.w3.org/2001/XMLSchema" xmlns:xs="http://www.w3.org/2001/XMLSchema" xmlns:p="http://schemas.microsoft.com/office/2006/metadata/properties" xmlns:ns1="http://schemas.microsoft.com/sharepoint/v3" targetNamespace="http://schemas.microsoft.com/office/2006/metadata/properties" ma:root="true" ma:fieldsID="34be24dabbb21a3570e7bf0528c7ba3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Date de début de planification" ma:internalName="PublishingStartDate">
      <xsd:simpleType>
        <xsd:restriction base="dms:Unknown"/>
      </xsd:simpleType>
    </xsd:element>
    <xsd:element name="PublishingExpirationDate" ma:index="9" nillable="true" ma:displayName="Date de fin de planification"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3F65EB77-408A-4100-88A3-B36BCF7E317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6245497A-3CF1-4EC8-B342-AEA5C876648A}">
  <ds:schemaRefs>
    <ds:schemaRef ds:uri="http://schemas.microsoft.com/sharepoint/v3/contenttype/forms"/>
  </ds:schemaRefs>
</ds:datastoreItem>
</file>

<file path=customXml/itemProps3.xml><?xml version="1.0" encoding="utf-8"?>
<ds:datastoreItem xmlns:ds="http://schemas.openxmlformats.org/officeDocument/2006/customXml" ds:itemID="{8862B9EF-ABB2-432E-A959-9B5CC9C0E3F8}">
  <ds:schemaRefs>
    <ds:schemaRef ds:uri="http://schemas.microsoft.com/office/2006/metadata/properties"/>
    <ds:schemaRef ds:uri="http://schemas.microsoft.com/office/2006/documentManagement/types"/>
    <ds:schemaRef ds:uri="http://schemas.microsoft.com/office/infopath/2007/PartnerControls"/>
    <ds:schemaRef ds:uri="http://purl.org/dc/terms/"/>
    <ds:schemaRef ds:uri="http://purl.org/dc/dcmitype/"/>
    <ds:schemaRef ds:uri="http://purl.org/dc/elements/1.1/"/>
    <ds:schemaRef ds:uri="http://schemas.openxmlformats.org/package/2006/metadata/core-properties"/>
    <ds:schemaRef ds:uri="http://schemas.microsoft.com/sharepoint/v3"/>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otalTime>38246</TotalTime>
  <Words>3120</Words>
  <Application>Microsoft Office PowerPoint</Application>
  <PresentationFormat>Affichage à l'écran (16:9)</PresentationFormat>
  <Paragraphs>113</Paragraphs>
  <Slides>11</Slides>
  <Notes>0</Notes>
  <HiddenSlides>0</HiddenSlides>
  <MMClips>1</MMClips>
  <ScaleCrop>false</ScaleCrop>
  <HeadingPairs>
    <vt:vector size="6" baseType="variant">
      <vt:variant>
        <vt:lpstr>Polices utilisées</vt:lpstr>
      </vt:variant>
      <vt:variant>
        <vt:i4>4</vt:i4>
      </vt:variant>
      <vt:variant>
        <vt:lpstr>Thème</vt:lpstr>
      </vt:variant>
      <vt:variant>
        <vt:i4>1</vt:i4>
      </vt:variant>
      <vt:variant>
        <vt:lpstr>Titres des diapositives</vt:lpstr>
      </vt:variant>
      <vt:variant>
        <vt:i4>11</vt:i4>
      </vt:variant>
    </vt:vector>
  </HeadingPairs>
  <TitlesOfParts>
    <vt:vector size="16" baseType="lpstr">
      <vt:lpstr>Arial</vt:lpstr>
      <vt:lpstr>Brix Slab Regular</vt:lpstr>
      <vt:lpstr>Calibri</vt:lpstr>
      <vt:lpstr>Wingdings</vt:lpstr>
      <vt:lpstr>Thème Office</vt:lpstr>
      <vt:lpstr>     Identité numérique et visibilité du chercheur Programme de formation et de sensibilisation 2025-2026 (séances 10,11,12)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apple</dc:creator>
  <cp:lastModifiedBy>LUZI CHRISTOPHE</cp:lastModifiedBy>
  <cp:revision>876</cp:revision>
  <cp:lastPrinted>2019-04-29T16:50:47Z</cp:lastPrinted>
  <dcterms:created xsi:type="dcterms:W3CDTF">2019-01-17T16:56:10Z</dcterms:created>
  <dcterms:modified xsi:type="dcterms:W3CDTF">2025-11-18T14:14:07Z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0x01010060BEE74AA2CF8E49925BA473B8BB2825</vt:lpwstr>
  </property>
</Properties>
</file>